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552" r:id="rId3"/>
    <p:sldId id="553" r:id="rId4"/>
    <p:sldId id="554" r:id="rId5"/>
    <p:sldId id="555" r:id="rId6"/>
    <p:sldId id="557" r:id="rId7"/>
    <p:sldId id="556" r:id="rId8"/>
    <p:sldId id="558" r:id="rId9"/>
    <p:sldId id="564" r:id="rId10"/>
    <p:sldId id="563" r:id="rId11"/>
    <p:sldId id="559" r:id="rId12"/>
    <p:sldId id="562" r:id="rId13"/>
    <p:sldId id="566" r:id="rId14"/>
    <p:sldId id="560" r:id="rId15"/>
    <p:sldId id="565" r:id="rId16"/>
    <p:sldId id="567" r:id="rId17"/>
    <p:sldId id="568" r:id="rId18"/>
    <p:sldId id="569" r:id="rId19"/>
    <p:sldId id="570" r:id="rId20"/>
    <p:sldId id="571" r:id="rId21"/>
    <p:sldId id="572" r:id="rId22"/>
    <p:sldId id="573" r:id="rId23"/>
    <p:sldId id="575" r:id="rId24"/>
    <p:sldId id="574"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217"/>
    <a:srgbClr val="E51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3135" autoAdjust="0"/>
  </p:normalViewPr>
  <p:slideViewPr>
    <p:cSldViewPr snapToGrid="0" snapToObjects="1">
      <p:cViewPr varScale="1">
        <p:scale>
          <a:sx n="65" d="100"/>
          <a:sy n="65" d="100"/>
        </p:scale>
        <p:origin x="1170" y="66"/>
      </p:cViewPr>
      <p:guideLst>
        <p:guide orient="horz" pos="2160"/>
        <p:guide pos="3840"/>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100" d="100"/>
        <a:sy n="100" d="100"/>
      </p:scale>
      <p:origin x="0" y="0"/>
    </p:cViewPr>
  </p:sorterViewPr>
  <p:notesViewPr>
    <p:cSldViewPr snapToGrid="0" snapToObjects="1">
      <p:cViewPr varScale="1">
        <p:scale>
          <a:sx n="55" d="100"/>
          <a:sy n="55" d="100"/>
        </p:scale>
        <p:origin x="8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B0CFBA-E990-492A-B8EC-42DA37F7FF05}" type="datetimeFigureOut">
              <a:rPr lang="pt-BR" smtClean="0"/>
              <a:t>31/07/2024</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F7A09E-C52E-410D-936A-2FD2AB36F777}" type="slidenum">
              <a:rPr lang="pt-BR" smtClean="0"/>
              <a:t>‹nº›</a:t>
            </a:fld>
            <a:endParaRPr lang="pt-BR"/>
          </a:p>
        </p:txBody>
      </p:sp>
    </p:spTree>
    <p:extLst>
      <p:ext uri="{BB962C8B-B14F-4D97-AF65-F5344CB8AC3E}">
        <p14:creationId xmlns:p14="http://schemas.microsoft.com/office/powerpoint/2010/main" val="32555471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3A1DF-988C-DD47-A2FC-66E8BC3ADC5C}" type="datetimeFigureOut">
              <a:rPr lang="pt-BR" smtClean="0"/>
              <a:t>31/07/2024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pt-BR"/>
              <a:t>Editar estilos de texto Mestre
Segundo nível
Terceiro nível
Quarto nível
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F525-BAAF-C84F-B813-5FFD2F2D0355}" type="slidenum">
              <a:rPr lang="pt-BR" smtClean="0"/>
              <a:t>‹nº›</a:t>
            </a:fld>
            <a:endParaRPr lang="pt-BR"/>
          </a:p>
        </p:txBody>
      </p:sp>
    </p:spTree>
    <p:extLst>
      <p:ext uri="{BB962C8B-B14F-4D97-AF65-F5344CB8AC3E}">
        <p14:creationId xmlns:p14="http://schemas.microsoft.com/office/powerpoint/2010/main" val="26956462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a:t>
            </a:fld>
            <a:endParaRPr lang="pt-BR"/>
          </a:p>
        </p:txBody>
      </p:sp>
    </p:spTree>
    <p:extLst>
      <p:ext uri="{BB962C8B-B14F-4D97-AF65-F5344CB8AC3E}">
        <p14:creationId xmlns:p14="http://schemas.microsoft.com/office/powerpoint/2010/main" val="17073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10</a:t>
            </a:fld>
            <a:endParaRPr lang="pt-BR"/>
          </a:p>
        </p:txBody>
      </p:sp>
    </p:spTree>
    <p:extLst>
      <p:ext uri="{BB962C8B-B14F-4D97-AF65-F5344CB8AC3E}">
        <p14:creationId xmlns:p14="http://schemas.microsoft.com/office/powerpoint/2010/main" val="418729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11</a:t>
            </a:fld>
            <a:endParaRPr lang="pt-BR"/>
          </a:p>
        </p:txBody>
      </p:sp>
    </p:spTree>
    <p:extLst>
      <p:ext uri="{BB962C8B-B14F-4D97-AF65-F5344CB8AC3E}">
        <p14:creationId xmlns:p14="http://schemas.microsoft.com/office/powerpoint/2010/main" val="4080428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12</a:t>
            </a:fld>
            <a:endParaRPr lang="pt-BR"/>
          </a:p>
        </p:txBody>
      </p:sp>
    </p:spTree>
    <p:extLst>
      <p:ext uri="{BB962C8B-B14F-4D97-AF65-F5344CB8AC3E}">
        <p14:creationId xmlns:p14="http://schemas.microsoft.com/office/powerpoint/2010/main" val="119703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13</a:t>
            </a:fld>
            <a:endParaRPr lang="pt-BR"/>
          </a:p>
        </p:txBody>
      </p:sp>
    </p:spTree>
    <p:extLst>
      <p:ext uri="{BB962C8B-B14F-4D97-AF65-F5344CB8AC3E}">
        <p14:creationId xmlns:p14="http://schemas.microsoft.com/office/powerpoint/2010/main" val="375006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14</a:t>
            </a:fld>
            <a:endParaRPr lang="pt-BR"/>
          </a:p>
        </p:txBody>
      </p:sp>
    </p:spTree>
    <p:extLst>
      <p:ext uri="{BB962C8B-B14F-4D97-AF65-F5344CB8AC3E}">
        <p14:creationId xmlns:p14="http://schemas.microsoft.com/office/powerpoint/2010/main" val="383160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15</a:t>
            </a:fld>
            <a:endParaRPr lang="pt-BR"/>
          </a:p>
        </p:txBody>
      </p:sp>
    </p:spTree>
    <p:extLst>
      <p:ext uri="{BB962C8B-B14F-4D97-AF65-F5344CB8AC3E}">
        <p14:creationId xmlns:p14="http://schemas.microsoft.com/office/powerpoint/2010/main" val="169394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16</a:t>
            </a:fld>
            <a:endParaRPr lang="pt-BR"/>
          </a:p>
        </p:txBody>
      </p:sp>
    </p:spTree>
    <p:extLst>
      <p:ext uri="{BB962C8B-B14F-4D97-AF65-F5344CB8AC3E}">
        <p14:creationId xmlns:p14="http://schemas.microsoft.com/office/powerpoint/2010/main" val="2194806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17</a:t>
            </a:fld>
            <a:endParaRPr lang="pt-BR"/>
          </a:p>
        </p:txBody>
      </p:sp>
    </p:spTree>
    <p:extLst>
      <p:ext uri="{BB962C8B-B14F-4D97-AF65-F5344CB8AC3E}">
        <p14:creationId xmlns:p14="http://schemas.microsoft.com/office/powerpoint/2010/main" val="895676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18</a:t>
            </a:fld>
            <a:endParaRPr lang="pt-BR"/>
          </a:p>
        </p:txBody>
      </p:sp>
    </p:spTree>
    <p:extLst>
      <p:ext uri="{BB962C8B-B14F-4D97-AF65-F5344CB8AC3E}">
        <p14:creationId xmlns:p14="http://schemas.microsoft.com/office/powerpoint/2010/main" val="3212042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19</a:t>
            </a:fld>
            <a:endParaRPr lang="pt-BR"/>
          </a:p>
        </p:txBody>
      </p:sp>
    </p:spTree>
    <p:extLst>
      <p:ext uri="{BB962C8B-B14F-4D97-AF65-F5344CB8AC3E}">
        <p14:creationId xmlns:p14="http://schemas.microsoft.com/office/powerpoint/2010/main" val="47715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a:t>
            </a:fld>
            <a:endParaRPr lang="pt-BR"/>
          </a:p>
        </p:txBody>
      </p:sp>
    </p:spTree>
    <p:extLst>
      <p:ext uri="{BB962C8B-B14F-4D97-AF65-F5344CB8AC3E}">
        <p14:creationId xmlns:p14="http://schemas.microsoft.com/office/powerpoint/2010/main" val="4097984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20</a:t>
            </a:fld>
            <a:endParaRPr lang="pt-BR"/>
          </a:p>
        </p:txBody>
      </p:sp>
    </p:spTree>
    <p:extLst>
      <p:ext uri="{BB962C8B-B14F-4D97-AF65-F5344CB8AC3E}">
        <p14:creationId xmlns:p14="http://schemas.microsoft.com/office/powerpoint/2010/main" val="30373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21</a:t>
            </a:fld>
            <a:endParaRPr lang="pt-BR"/>
          </a:p>
        </p:txBody>
      </p:sp>
    </p:spTree>
    <p:extLst>
      <p:ext uri="{BB962C8B-B14F-4D97-AF65-F5344CB8AC3E}">
        <p14:creationId xmlns:p14="http://schemas.microsoft.com/office/powerpoint/2010/main" val="207991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22</a:t>
            </a:fld>
            <a:endParaRPr lang="pt-BR"/>
          </a:p>
        </p:txBody>
      </p:sp>
    </p:spTree>
    <p:extLst>
      <p:ext uri="{BB962C8B-B14F-4D97-AF65-F5344CB8AC3E}">
        <p14:creationId xmlns:p14="http://schemas.microsoft.com/office/powerpoint/2010/main" val="24236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23</a:t>
            </a:fld>
            <a:endParaRPr lang="pt-BR"/>
          </a:p>
        </p:txBody>
      </p:sp>
    </p:spTree>
    <p:extLst>
      <p:ext uri="{BB962C8B-B14F-4D97-AF65-F5344CB8AC3E}">
        <p14:creationId xmlns:p14="http://schemas.microsoft.com/office/powerpoint/2010/main" val="412346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24</a:t>
            </a:fld>
            <a:endParaRPr lang="pt-BR"/>
          </a:p>
        </p:txBody>
      </p:sp>
    </p:spTree>
    <p:extLst>
      <p:ext uri="{BB962C8B-B14F-4D97-AF65-F5344CB8AC3E}">
        <p14:creationId xmlns:p14="http://schemas.microsoft.com/office/powerpoint/2010/main" val="198523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3</a:t>
            </a:fld>
            <a:endParaRPr lang="pt-BR"/>
          </a:p>
        </p:txBody>
      </p:sp>
    </p:spTree>
    <p:extLst>
      <p:ext uri="{BB962C8B-B14F-4D97-AF65-F5344CB8AC3E}">
        <p14:creationId xmlns:p14="http://schemas.microsoft.com/office/powerpoint/2010/main" val="42269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4</a:t>
            </a:fld>
            <a:endParaRPr lang="pt-BR"/>
          </a:p>
        </p:txBody>
      </p:sp>
    </p:spTree>
    <p:extLst>
      <p:ext uri="{BB962C8B-B14F-4D97-AF65-F5344CB8AC3E}">
        <p14:creationId xmlns:p14="http://schemas.microsoft.com/office/powerpoint/2010/main" val="298160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5</a:t>
            </a:fld>
            <a:endParaRPr lang="pt-BR"/>
          </a:p>
        </p:txBody>
      </p:sp>
    </p:spTree>
    <p:extLst>
      <p:ext uri="{BB962C8B-B14F-4D97-AF65-F5344CB8AC3E}">
        <p14:creationId xmlns:p14="http://schemas.microsoft.com/office/powerpoint/2010/main" val="413902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6</a:t>
            </a:fld>
            <a:endParaRPr lang="pt-BR"/>
          </a:p>
        </p:txBody>
      </p:sp>
    </p:spTree>
    <p:extLst>
      <p:ext uri="{BB962C8B-B14F-4D97-AF65-F5344CB8AC3E}">
        <p14:creationId xmlns:p14="http://schemas.microsoft.com/office/powerpoint/2010/main" val="3171634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7</a:t>
            </a:fld>
            <a:endParaRPr lang="pt-BR"/>
          </a:p>
        </p:txBody>
      </p:sp>
    </p:spTree>
    <p:extLst>
      <p:ext uri="{BB962C8B-B14F-4D97-AF65-F5344CB8AC3E}">
        <p14:creationId xmlns:p14="http://schemas.microsoft.com/office/powerpoint/2010/main" val="273900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8</a:t>
            </a:fld>
            <a:endParaRPr lang="pt-BR"/>
          </a:p>
        </p:txBody>
      </p:sp>
    </p:spTree>
    <p:extLst>
      <p:ext uri="{BB962C8B-B14F-4D97-AF65-F5344CB8AC3E}">
        <p14:creationId xmlns:p14="http://schemas.microsoft.com/office/powerpoint/2010/main" val="27893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9</a:t>
            </a:fld>
            <a:endParaRPr lang="pt-BR"/>
          </a:p>
        </p:txBody>
      </p:sp>
    </p:spTree>
    <p:extLst>
      <p:ext uri="{BB962C8B-B14F-4D97-AF65-F5344CB8AC3E}">
        <p14:creationId xmlns:p14="http://schemas.microsoft.com/office/powerpoint/2010/main" val="3049607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Espaço Reservado para Texto 14">
            <a:extLst>
              <a:ext uri="{FF2B5EF4-FFF2-40B4-BE49-F238E27FC236}">
                <a16:creationId xmlns:a16="http://schemas.microsoft.com/office/drawing/2014/main" id="{741322F5-93ED-4D68-A8FF-9359DF6E751A}"/>
              </a:ext>
            </a:extLst>
          </p:cNvPr>
          <p:cNvSpPr>
            <a:spLocks noGrp="1"/>
          </p:cNvSpPr>
          <p:nvPr>
            <p:ph type="body" sz="quarter" idx="11" hasCustomPrompt="1"/>
          </p:nvPr>
        </p:nvSpPr>
        <p:spPr>
          <a:xfrm>
            <a:off x="1785060" y="2074736"/>
            <a:ext cx="8915514" cy="707886"/>
          </a:xfrm>
          <a:prstGeom prst="rect">
            <a:avLst/>
          </a:prstGeom>
        </p:spPr>
        <p:txBody>
          <a:bodyPr/>
          <a:lstStyle>
            <a:lvl1pPr marL="0" indent="0">
              <a:buNone/>
              <a:defRPr sz="44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a:t>
            </a:r>
          </a:p>
        </p:txBody>
      </p:sp>
      <p:sp>
        <p:nvSpPr>
          <p:cNvPr id="17" name="Espaço Reservado para Texto 16">
            <a:extLst>
              <a:ext uri="{FF2B5EF4-FFF2-40B4-BE49-F238E27FC236}">
                <a16:creationId xmlns:a16="http://schemas.microsoft.com/office/drawing/2014/main" id="{2B77ECB5-455F-48E1-AC6C-CB94B5AD6A0B}"/>
              </a:ext>
            </a:extLst>
          </p:cNvPr>
          <p:cNvSpPr>
            <a:spLocks noGrp="1"/>
          </p:cNvSpPr>
          <p:nvPr>
            <p:ph type="body" sz="quarter" idx="12" hasCustomPrompt="1"/>
          </p:nvPr>
        </p:nvSpPr>
        <p:spPr>
          <a:xfrm>
            <a:off x="1785060" y="3165925"/>
            <a:ext cx="3496729" cy="341288"/>
          </a:xfrm>
          <a:prstGeom prst="rect">
            <a:avLst/>
          </a:prstGeom>
        </p:spPr>
        <p:txBody>
          <a:bodyPr/>
          <a:lstStyle>
            <a:lvl1pPr marL="0" indent="0">
              <a:buNone/>
              <a:defRPr sz="2000" b="1">
                <a:solidFill>
                  <a:srgbClr val="E51E3C"/>
                </a:solidFill>
                <a:latin typeface="Montserrat" panose="00000500000000000000" pitchFamily="2" charset="0"/>
              </a:defRPr>
            </a:lvl1pPr>
          </a:lstStyle>
          <a:p>
            <a:pPr lvl="0"/>
            <a:r>
              <a:rPr lang="pt-BR" dirty="0"/>
              <a:t>Digitar seu subtítulo aqui</a:t>
            </a:r>
          </a:p>
        </p:txBody>
      </p:sp>
      <p:sp>
        <p:nvSpPr>
          <p:cNvPr id="19" name="Espaço Reservado para Texto 18">
            <a:extLst>
              <a:ext uri="{FF2B5EF4-FFF2-40B4-BE49-F238E27FC236}">
                <a16:creationId xmlns:a16="http://schemas.microsoft.com/office/drawing/2014/main" id="{94A25BC8-06B9-4702-900E-C725EC898475}"/>
              </a:ext>
            </a:extLst>
          </p:cNvPr>
          <p:cNvSpPr>
            <a:spLocks noGrp="1"/>
          </p:cNvSpPr>
          <p:nvPr>
            <p:ph type="body" sz="quarter" idx="13" hasCustomPrompt="1"/>
          </p:nvPr>
        </p:nvSpPr>
        <p:spPr>
          <a:xfrm>
            <a:off x="1784350" y="3686175"/>
            <a:ext cx="8323263" cy="8997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dignissimos</a:t>
            </a:r>
            <a:endParaRPr lang="pt-BR" sz="2000" dirty="0">
              <a:solidFill>
                <a:schemeClr val="tx1">
                  <a:lumMod val="65000"/>
                  <a:lumOff val="35000"/>
                </a:schemeClr>
              </a:solidFill>
              <a:latin typeface="Montserrat" pitchFamily="2" charset="77"/>
            </a:endParaRPr>
          </a:p>
          <a:p>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
        <p:nvSpPr>
          <p:cNvPr id="21" name="Espaço Reservado para Texto 20">
            <a:extLst>
              <a:ext uri="{FF2B5EF4-FFF2-40B4-BE49-F238E27FC236}">
                <a16:creationId xmlns:a16="http://schemas.microsoft.com/office/drawing/2014/main" id="{2CD3EFA3-E8FF-4777-8F73-3A0ED7F42ECB}"/>
              </a:ext>
            </a:extLst>
          </p:cNvPr>
          <p:cNvSpPr>
            <a:spLocks noGrp="1"/>
          </p:cNvSpPr>
          <p:nvPr>
            <p:ph type="body" sz="quarter" idx="14" hasCustomPrompt="1"/>
          </p:nvPr>
        </p:nvSpPr>
        <p:spPr>
          <a:xfrm rot="16200000">
            <a:off x="-195445" y="267757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419601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Espaço Reservado para Imagem 7">
            <a:extLst>
              <a:ext uri="{FF2B5EF4-FFF2-40B4-BE49-F238E27FC236}">
                <a16:creationId xmlns:a16="http://schemas.microsoft.com/office/drawing/2014/main" id="{94384EF9-9F88-3F44-960E-23228F2B7B59}"/>
              </a:ext>
            </a:extLst>
          </p:cNvPr>
          <p:cNvSpPr>
            <a:spLocks noGrp="1"/>
          </p:cNvSpPr>
          <p:nvPr>
            <p:ph type="pic" sz="quarter" idx="13"/>
          </p:nvPr>
        </p:nvSpPr>
        <p:spPr>
          <a:xfrm>
            <a:off x="7516800" y="1"/>
            <a:ext cx="4675200" cy="6858000"/>
          </a:xfrm>
          <a:prstGeom prst="rect">
            <a:avLst/>
          </a:prstGeom>
        </p:spPr>
        <p:txBody>
          <a:bodyPr/>
          <a:lstStyle/>
          <a:p>
            <a:endParaRPr lang="pt-BR"/>
          </a:p>
        </p:txBody>
      </p:sp>
      <p:pic>
        <p:nvPicPr>
          <p:cNvPr id="11" name="Imagem 10">
            <a:extLst>
              <a:ext uri="{FF2B5EF4-FFF2-40B4-BE49-F238E27FC236}">
                <a16:creationId xmlns:a16="http://schemas.microsoft.com/office/drawing/2014/main" id="{091D4AD5-11DD-4E82-960B-C503F0BDD193}"/>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2" name="Espaço Reservado para Texto 14">
            <a:extLst>
              <a:ext uri="{FF2B5EF4-FFF2-40B4-BE49-F238E27FC236}">
                <a16:creationId xmlns:a16="http://schemas.microsoft.com/office/drawing/2014/main" id="{E8B551AC-1062-45BF-8F6C-49BD2028664E}"/>
              </a:ext>
            </a:extLst>
          </p:cNvPr>
          <p:cNvSpPr>
            <a:spLocks noGrp="1"/>
          </p:cNvSpPr>
          <p:nvPr>
            <p:ph type="body" sz="quarter" idx="11" hasCustomPrompt="1"/>
          </p:nvPr>
        </p:nvSpPr>
        <p:spPr>
          <a:xfrm>
            <a:off x="1634452" y="2472844"/>
            <a:ext cx="4547502" cy="956155"/>
          </a:xfrm>
          <a:prstGeom prst="rect">
            <a:avLst/>
          </a:prstGeom>
        </p:spPr>
        <p:txBody>
          <a:bodyPr/>
          <a:lstStyle>
            <a:lvl1pPr marL="0" indent="0">
              <a:buNone/>
              <a:defRPr sz="36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3" name="Espaço Reservado para Texto 16">
            <a:extLst>
              <a:ext uri="{FF2B5EF4-FFF2-40B4-BE49-F238E27FC236}">
                <a16:creationId xmlns:a16="http://schemas.microsoft.com/office/drawing/2014/main" id="{A0D0365B-6FD1-4482-BC3D-ADA165317210}"/>
              </a:ext>
            </a:extLst>
          </p:cNvPr>
          <p:cNvSpPr>
            <a:spLocks noGrp="1"/>
          </p:cNvSpPr>
          <p:nvPr>
            <p:ph type="body" sz="quarter" idx="12" hasCustomPrompt="1"/>
          </p:nvPr>
        </p:nvSpPr>
        <p:spPr>
          <a:xfrm>
            <a:off x="1634452" y="2109725"/>
            <a:ext cx="3496729" cy="341288"/>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14" name="Espaço Reservado para Texto 18">
            <a:extLst>
              <a:ext uri="{FF2B5EF4-FFF2-40B4-BE49-F238E27FC236}">
                <a16:creationId xmlns:a16="http://schemas.microsoft.com/office/drawing/2014/main" id="{E0957A65-0BA6-4042-A566-FBBCD4E11B12}"/>
              </a:ext>
            </a:extLst>
          </p:cNvPr>
          <p:cNvSpPr>
            <a:spLocks noGrp="1"/>
          </p:cNvSpPr>
          <p:nvPr>
            <p:ph type="body" sz="quarter" idx="14" hasCustomPrompt="1"/>
          </p:nvPr>
        </p:nvSpPr>
        <p:spPr>
          <a:xfrm>
            <a:off x="1633743" y="3783198"/>
            <a:ext cx="4848358" cy="10191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digníssimos </a:t>
            </a:r>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
        <p:nvSpPr>
          <p:cNvPr id="15" name="Espaço Reservado para Texto 20">
            <a:extLst>
              <a:ext uri="{FF2B5EF4-FFF2-40B4-BE49-F238E27FC236}">
                <a16:creationId xmlns:a16="http://schemas.microsoft.com/office/drawing/2014/main" id="{D769B9D2-9F94-480A-B9CA-79C5B8EC8068}"/>
              </a:ext>
            </a:extLst>
          </p:cNvPr>
          <p:cNvSpPr>
            <a:spLocks noGrp="1"/>
          </p:cNvSpPr>
          <p:nvPr>
            <p:ph type="body" sz="quarter" idx="15" hasCustomPrompt="1"/>
          </p:nvPr>
        </p:nvSpPr>
        <p:spPr>
          <a:xfrm rot="16200000">
            <a:off x="-195445" y="267757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151385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Espaço Reservado para Texto 20">
            <a:extLst>
              <a:ext uri="{FF2B5EF4-FFF2-40B4-BE49-F238E27FC236}">
                <a16:creationId xmlns:a16="http://schemas.microsoft.com/office/drawing/2014/main" id="{28CAF223-2313-4CD7-91B6-501139C3D336}"/>
              </a:ext>
            </a:extLst>
          </p:cNvPr>
          <p:cNvSpPr>
            <a:spLocks noGrp="1"/>
          </p:cNvSpPr>
          <p:nvPr>
            <p:ph type="body" sz="quarter" idx="15" hasCustomPrompt="1"/>
          </p:nvPr>
        </p:nvSpPr>
        <p:spPr>
          <a:xfrm rot="16200000">
            <a:off x="-195445" y="2677574"/>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2" name="Espaço Reservado para Texto 14">
            <a:extLst>
              <a:ext uri="{FF2B5EF4-FFF2-40B4-BE49-F238E27FC236}">
                <a16:creationId xmlns:a16="http://schemas.microsoft.com/office/drawing/2014/main" id="{960D71C8-8756-424E-9251-B869DC4BD8D8}"/>
              </a:ext>
            </a:extLst>
          </p:cNvPr>
          <p:cNvSpPr>
            <a:spLocks noGrp="1"/>
          </p:cNvSpPr>
          <p:nvPr>
            <p:ph type="body" sz="quarter" idx="11" hasCustomPrompt="1"/>
          </p:nvPr>
        </p:nvSpPr>
        <p:spPr>
          <a:xfrm>
            <a:off x="1634451" y="2295927"/>
            <a:ext cx="8661274" cy="1816243"/>
          </a:xfrm>
          <a:prstGeom prst="rect">
            <a:avLst/>
          </a:prstGeom>
        </p:spPr>
        <p:txBody>
          <a:bodyPr/>
          <a:lstStyle>
            <a:lvl1pPr marL="0" indent="0">
              <a:buNone/>
              <a:defRPr sz="7200" b="1">
                <a:solidFill>
                  <a:schemeClr val="bg1"/>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3" name="Espaço Reservado para Texto 16">
            <a:extLst>
              <a:ext uri="{FF2B5EF4-FFF2-40B4-BE49-F238E27FC236}">
                <a16:creationId xmlns:a16="http://schemas.microsoft.com/office/drawing/2014/main" id="{985EDE45-596F-455F-8CFD-3A4E05286875}"/>
              </a:ext>
            </a:extLst>
          </p:cNvPr>
          <p:cNvSpPr>
            <a:spLocks noGrp="1"/>
          </p:cNvSpPr>
          <p:nvPr>
            <p:ph type="body" sz="quarter" idx="12" hasCustomPrompt="1"/>
          </p:nvPr>
        </p:nvSpPr>
        <p:spPr>
          <a:xfrm>
            <a:off x="1634452" y="1946038"/>
            <a:ext cx="6010507" cy="319368"/>
          </a:xfrm>
          <a:prstGeom prst="rect">
            <a:avLst/>
          </a:prstGeom>
        </p:spPr>
        <p:txBody>
          <a:bodyPr/>
          <a:lstStyle>
            <a:lvl1pPr marL="0" indent="0">
              <a:buNone/>
              <a:defRPr sz="1600" b="1">
                <a:solidFill>
                  <a:schemeClr val="bg1"/>
                </a:solidFill>
                <a:latin typeface="Montserrat" panose="00000500000000000000" pitchFamily="2" charset="0"/>
              </a:defRPr>
            </a:lvl1pPr>
          </a:lstStyle>
          <a:p>
            <a:pPr lvl="0"/>
            <a:r>
              <a:rPr lang="pt-BR" dirty="0"/>
              <a:t>Digitar seu subtítulo aqui</a:t>
            </a:r>
          </a:p>
        </p:txBody>
      </p:sp>
    </p:spTree>
    <p:extLst>
      <p:ext uri="{BB962C8B-B14F-4D97-AF65-F5344CB8AC3E}">
        <p14:creationId xmlns:p14="http://schemas.microsoft.com/office/powerpoint/2010/main" val="11742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Espaço Reservado para Imagem 7">
            <a:extLst>
              <a:ext uri="{FF2B5EF4-FFF2-40B4-BE49-F238E27FC236}">
                <a16:creationId xmlns:a16="http://schemas.microsoft.com/office/drawing/2014/main" id="{B8881B08-C114-41E0-A225-495C930B29F6}"/>
              </a:ext>
            </a:extLst>
          </p:cNvPr>
          <p:cNvSpPr>
            <a:spLocks noGrp="1"/>
          </p:cNvSpPr>
          <p:nvPr>
            <p:ph type="pic" sz="quarter" idx="13"/>
          </p:nvPr>
        </p:nvSpPr>
        <p:spPr>
          <a:xfrm>
            <a:off x="4111200" y="1"/>
            <a:ext cx="8080800" cy="6858000"/>
          </a:xfrm>
          <a:prstGeom prst="rect">
            <a:avLst/>
          </a:prstGeom>
        </p:spPr>
        <p:txBody>
          <a:bodyPr/>
          <a:lstStyle/>
          <a:p>
            <a:endParaRPr lang="pt-BR" dirty="0"/>
          </a:p>
        </p:txBody>
      </p:sp>
      <p:sp>
        <p:nvSpPr>
          <p:cNvPr id="17" name="Espaço Reservado para Texto 20">
            <a:extLst>
              <a:ext uri="{FF2B5EF4-FFF2-40B4-BE49-F238E27FC236}">
                <a16:creationId xmlns:a16="http://schemas.microsoft.com/office/drawing/2014/main" id="{D162C169-6ADC-4BE6-8F66-076EE57B47CF}"/>
              </a:ext>
            </a:extLst>
          </p:cNvPr>
          <p:cNvSpPr>
            <a:spLocks noGrp="1"/>
          </p:cNvSpPr>
          <p:nvPr>
            <p:ph type="body" sz="quarter" idx="15" hasCustomPrompt="1"/>
          </p:nvPr>
        </p:nvSpPr>
        <p:spPr>
          <a:xfrm rot="16200000">
            <a:off x="-195445" y="2973741"/>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8" name="Espaço Reservado para Texto 14">
            <a:extLst>
              <a:ext uri="{FF2B5EF4-FFF2-40B4-BE49-F238E27FC236}">
                <a16:creationId xmlns:a16="http://schemas.microsoft.com/office/drawing/2014/main" id="{1954C29C-77FC-4A9B-89A4-F058AC1802FB}"/>
              </a:ext>
            </a:extLst>
          </p:cNvPr>
          <p:cNvSpPr>
            <a:spLocks noGrp="1"/>
          </p:cNvSpPr>
          <p:nvPr>
            <p:ph type="body" sz="quarter" idx="11" hasCustomPrompt="1"/>
          </p:nvPr>
        </p:nvSpPr>
        <p:spPr>
          <a:xfrm>
            <a:off x="865189" y="2063631"/>
            <a:ext cx="3040877" cy="1000057"/>
          </a:xfrm>
          <a:prstGeom prst="rect">
            <a:avLst/>
          </a:prstGeom>
        </p:spPr>
        <p:txBody>
          <a:bodyPr/>
          <a:lstStyle>
            <a:lvl1pPr marL="0" indent="0">
              <a:buNone/>
              <a:defRPr sz="3600" b="1">
                <a:solidFill>
                  <a:schemeClr val="bg1"/>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a:t>
            </a:r>
          </a:p>
        </p:txBody>
      </p:sp>
      <p:sp>
        <p:nvSpPr>
          <p:cNvPr id="21" name="Espaço Reservado para Texto 20">
            <a:extLst>
              <a:ext uri="{FF2B5EF4-FFF2-40B4-BE49-F238E27FC236}">
                <a16:creationId xmlns:a16="http://schemas.microsoft.com/office/drawing/2014/main" id="{D851C657-C4B4-42FD-80F9-BE66B0D5DDC4}"/>
              </a:ext>
            </a:extLst>
          </p:cNvPr>
          <p:cNvSpPr>
            <a:spLocks noGrp="1"/>
          </p:cNvSpPr>
          <p:nvPr>
            <p:ph type="body" sz="quarter" idx="17" hasCustomPrompt="1"/>
          </p:nvPr>
        </p:nvSpPr>
        <p:spPr>
          <a:xfrm>
            <a:off x="865189" y="3429000"/>
            <a:ext cx="2981286" cy="1173259"/>
          </a:xfrm>
          <a:prstGeom prst="rect">
            <a:avLst/>
          </a:prstGeom>
        </p:spPr>
        <p:txBody>
          <a:bodyPr/>
          <a:lstStyle>
            <a:lvl1pPr marL="0" indent="0">
              <a:buNone/>
              <a:defRPr sz="2000">
                <a:solidFill>
                  <a:schemeClr val="bg1"/>
                </a:solidFill>
                <a:latin typeface="Montserrat" panose="00000500000000000000" pitchFamily="2" charset="0"/>
              </a:defRPr>
            </a:lvl1pPr>
          </a:lstStyle>
          <a:p>
            <a:pPr lvl="0"/>
            <a:r>
              <a:rPr lang="pt-BR" dirty="0"/>
              <a:t>At vero </a:t>
            </a:r>
            <a:r>
              <a:rPr lang="pt-BR" dirty="0" err="1"/>
              <a:t>eos</a:t>
            </a:r>
            <a:r>
              <a:rPr lang="pt-BR" dirty="0"/>
              <a:t> et </a:t>
            </a:r>
            <a:r>
              <a:rPr lang="pt-BR" dirty="0" err="1"/>
              <a:t>accus</a:t>
            </a:r>
            <a:r>
              <a:rPr lang="pt-BR" dirty="0"/>
              <a:t> </a:t>
            </a:r>
            <a:r>
              <a:rPr lang="pt-BR" dirty="0" err="1"/>
              <a:t>amus</a:t>
            </a:r>
            <a:r>
              <a:rPr lang="pt-BR" dirty="0"/>
              <a:t> et </a:t>
            </a:r>
            <a:r>
              <a:rPr lang="pt-BR" dirty="0" err="1"/>
              <a:t>iusto</a:t>
            </a:r>
            <a:r>
              <a:rPr lang="pt-BR" dirty="0"/>
              <a:t> </a:t>
            </a:r>
            <a:r>
              <a:rPr lang="pt-BR" dirty="0" err="1"/>
              <a:t>djanl</a:t>
            </a:r>
            <a:r>
              <a:rPr lang="pt-BR" dirty="0"/>
              <a:t> </a:t>
            </a:r>
            <a:r>
              <a:rPr lang="pt-BR" dirty="0" err="1"/>
              <a:t>kdepoe</a:t>
            </a:r>
            <a:r>
              <a:rPr lang="pt-BR" dirty="0"/>
              <a:t> p </a:t>
            </a:r>
            <a:r>
              <a:rPr lang="pt-BR" dirty="0" err="1"/>
              <a:t>kdpe</a:t>
            </a:r>
            <a:r>
              <a:rPr lang="pt-BR" dirty="0"/>
              <a:t> </a:t>
            </a:r>
            <a:r>
              <a:rPr lang="pt-BR" dirty="0" err="1"/>
              <a:t>poe</a:t>
            </a:r>
            <a:r>
              <a:rPr lang="pt-BR" dirty="0"/>
              <a:t> </a:t>
            </a:r>
            <a:r>
              <a:rPr lang="pt-BR" dirty="0" err="1"/>
              <a:t>dekpepd</a:t>
            </a:r>
            <a:r>
              <a:rPr lang="pt-BR" dirty="0"/>
              <a:t> </a:t>
            </a:r>
            <a:r>
              <a:rPr lang="pt-BR" dirty="0" err="1"/>
              <a:t>dkep</a:t>
            </a:r>
            <a:endParaRPr lang="pt-BR" dirty="0"/>
          </a:p>
        </p:txBody>
      </p:sp>
      <p:sp>
        <p:nvSpPr>
          <p:cNvPr id="22" name="Retângulo 21">
            <a:extLst>
              <a:ext uri="{FF2B5EF4-FFF2-40B4-BE49-F238E27FC236}">
                <a16:creationId xmlns:a16="http://schemas.microsoft.com/office/drawing/2014/main" id="{2ACA8FCE-2A40-4A5E-8EDF-17CAC0C73E61}"/>
              </a:ext>
            </a:extLst>
          </p:cNvPr>
          <p:cNvSpPr/>
          <p:nvPr userDrawn="1"/>
        </p:nvSpPr>
        <p:spPr>
          <a:xfrm>
            <a:off x="4111200" y="0"/>
            <a:ext cx="8080800" cy="68580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8746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20">
            <a:extLst>
              <a:ext uri="{FF2B5EF4-FFF2-40B4-BE49-F238E27FC236}">
                <a16:creationId xmlns:a16="http://schemas.microsoft.com/office/drawing/2014/main" id="{B292629F-8599-4F92-A11D-198792AE7430}"/>
              </a:ext>
            </a:extLst>
          </p:cNvPr>
          <p:cNvSpPr>
            <a:spLocks noGrp="1"/>
          </p:cNvSpPr>
          <p:nvPr>
            <p:ph type="body" sz="quarter" idx="15" hasCustomPrompt="1"/>
          </p:nvPr>
        </p:nvSpPr>
        <p:spPr>
          <a:xfrm rot="16200000">
            <a:off x="-195445" y="254495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5" name="Espaço Reservado para Texto 14">
            <a:extLst>
              <a:ext uri="{FF2B5EF4-FFF2-40B4-BE49-F238E27FC236}">
                <a16:creationId xmlns:a16="http://schemas.microsoft.com/office/drawing/2014/main" id="{D6232B5F-98D9-4309-9DC0-CCF0ABEE97CE}"/>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rgbClr val="E51E3C"/>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7" name="Espaço Reservado para Texto 16">
            <a:extLst>
              <a:ext uri="{FF2B5EF4-FFF2-40B4-BE49-F238E27FC236}">
                <a16:creationId xmlns:a16="http://schemas.microsoft.com/office/drawing/2014/main" id="{1C1E4346-AF9D-4723-AC91-8D1439E71551}"/>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tx1">
                    <a:lumMod val="65000"/>
                    <a:lumOff val="35000"/>
                  </a:schemeClr>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Tree>
    <p:extLst>
      <p:ext uri="{BB962C8B-B14F-4D97-AF65-F5344CB8AC3E}">
        <p14:creationId xmlns:p14="http://schemas.microsoft.com/office/powerpoint/2010/main" val="213729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Espaço Reservado para Imagem 7">
            <a:extLst>
              <a:ext uri="{FF2B5EF4-FFF2-40B4-BE49-F238E27FC236}">
                <a16:creationId xmlns:a16="http://schemas.microsoft.com/office/drawing/2014/main" id="{5520EFA0-1772-403D-A062-E6DD5F2BB24B}"/>
              </a:ext>
            </a:extLst>
          </p:cNvPr>
          <p:cNvSpPr>
            <a:spLocks noGrp="1"/>
          </p:cNvSpPr>
          <p:nvPr>
            <p:ph type="pic" sz="quarter" idx="13"/>
          </p:nvPr>
        </p:nvSpPr>
        <p:spPr>
          <a:xfrm>
            <a:off x="6096000" y="1"/>
            <a:ext cx="6096000" cy="6858000"/>
          </a:xfrm>
          <a:prstGeom prst="rect">
            <a:avLst/>
          </a:prstGeom>
        </p:spPr>
        <p:txBody>
          <a:bodyPr/>
          <a:lstStyle/>
          <a:p>
            <a:endParaRPr lang="pt-BR"/>
          </a:p>
        </p:txBody>
      </p:sp>
      <p:pic>
        <p:nvPicPr>
          <p:cNvPr id="10" name="Imagem 9">
            <a:extLst>
              <a:ext uri="{FF2B5EF4-FFF2-40B4-BE49-F238E27FC236}">
                <a16:creationId xmlns:a16="http://schemas.microsoft.com/office/drawing/2014/main" id="{3FFA5671-E4C1-4C02-9619-5D3BBC96BA0C}"/>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1" name="Espaço Reservado para Texto 14">
            <a:extLst>
              <a:ext uri="{FF2B5EF4-FFF2-40B4-BE49-F238E27FC236}">
                <a16:creationId xmlns:a16="http://schemas.microsoft.com/office/drawing/2014/main" id="{4AD7BF10-3B9A-4CAF-A211-E259F6A5860E}"/>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chemeClr val="bg1"/>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2" name="Espaço Reservado para Texto 16">
            <a:extLst>
              <a:ext uri="{FF2B5EF4-FFF2-40B4-BE49-F238E27FC236}">
                <a16:creationId xmlns:a16="http://schemas.microsoft.com/office/drawing/2014/main" id="{C9666645-D8A0-4DFC-AED3-612867001E0E}"/>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bg1"/>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
        <p:nvSpPr>
          <p:cNvPr id="13" name="Espaço Reservado para Texto 20">
            <a:extLst>
              <a:ext uri="{FF2B5EF4-FFF2-40B4-BE49-F238E27FC236}">
                <a16:creationId xmlns:a16="http://schemas.microsoft.com/office/drawing/2014/main" id="{B08148B9-3BB7-4F2F-B353-8B1E8ACDC306}"/>
              </a:ext>
            </a:extLst>
          </p:cNvPr>
          <p:cNvSpPr>
            <a:spLocks noGrp="1"/>
          </p:cNvSpPr>
          <p:nvPr>
            <p:ph type="body" sz="quarter" idx="15" hasCustomPrompt="1"/>
          </p:nvPr>
        </p:nvSpPr>
        <p:spPr>
          <a:xfrm rot="16200000">
            <a:off x="-195445" y="2754008"/>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405065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Espaço Reservado para Imagem 7">
            <a:extLst>
              <a:ext uri="{FF2B5EF4-FFF2-40B4-BE49-F238E27FC236}">
                <a16:creationId xmlns:a16="http://schemas.microsoft.com/office/drawing/2014/main" id="{5B078085-CFB3-474A-8AB2-6057F1667661}"/>
              </a:ext>
            </a:extLst>
          </p:cNvPr>
          <p:cNvSpPr>
            <a:spLocks noGrp="1"/>
          </p:cNvSpPr>
          <p:nvPr>
            <p:ph type="pic" sz="quarter" idx="13"/>
          </p:nvPr>
        </p:nvSpPr>
        <p:spPr>
          <a:xfrm>
            <a:off x="7099200" y="892800"/>
            <a:ext cx="3247200" cy="5083200"/>
          </a:xfrm>
          <a:prstGeom prst="rect">
            <a:avLst/>
          </a:prstGeom>
        </p:spPr>
        <p:txBody>
          <a:bodyPr/>
          <a:lstStyle/>
          <a:p>
            <a:endParaRPr lang="pt-BR"/>
          </a:p>
        </p:txBody>
      </p:sp>
      <p:sp>
        <p:nvSpPr>
          <p:cNvPr id="10" name="Espaço Reservado para Texto 20">
            <a:extLst>
              <a:ext uri="{FF2B5EF4-FFF2-40B4-BE49-F238E27FC236}">
                <a16:creationId xmlns:a16="http://schemas.microsoft.com/office/drawing/2014/main" id="{2EA6C8C7-5399-4A1E-86C0-1D1FD1BFB46E}"/>
              </a:ext>
            </a:extLst>
          </p:cNvPr>
          <p:cNvSpPr>
            <a:spLocks noGrp="1"/>
          </p:cNvSpPr>
          <p:nvPr>
            <p:ph type="body" sz="quarter" idx="15" hasCustomPrompt="1"/>
          </p:nvPr>
        </p:nvSpPr>
        <p:spPr>
          <a:xfrm rot="16200000">
            <a:off x="-195445" y="2691537"/>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1" name="Espaço Reservado para Texto 14">
            <a:extLst>
              <a:ext uri="{FF2B5EF4-FFF2-40B4-BE49-F238E27FC236}">
                <a16:creationId xmlns:a16="http://schemas.microsoft.com/office/drawing/2014/main" id="{00C13B46-ABB9-4116-865F-2BE6FE1A4705}"/>
              </a:ext>
            </a:extLst>
          </p:cNvPr>
          <p:cNvSpPr>
            <a:spLocks noGrp="1"/>
          </p:cNvSpPr>
          <p:nvPr>
            <p:ph type="body" sz="quarter" idx="11" hasCustomPrompt="1"/>
          </p:nvPr>
        </p:nvSpPr>
        <p:spPr>
          <a:xfrm>
            <a:off x="1634452" y="2472844"/>
            <a:ext cx="4547502" cy="956155"/>
          </a:xfrm>
          <a:prstGeom prst="rect">
            <a:avLst/>
          </a:prstGeom>
        </p:spPr>
        <p:txBody>
          <a:bodyPr/>
          <a:lstStyle>
            <a:lvl1pPr marL="0" indent="0">
              <a:buNone/>
              <a:defRPr sz="36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2" name="Espaço Reservado para Texto 16">
            <a:extLst>
              <a:ext uri="{FF2B5EF4-FFF2-40B4-BE49-F238E27FC236}">
                <a16:creationId xmlns:a16="http://schemas.microsoft.com/office/drawing/2014/main" id="{98DB5B05-5EC5-4378-B425-3F331258D784}"/>
              </a:ext>
            </a:extLst>
          </p:cNvPr>
          <p:cNvSpPr>
            <a:spLocks noGrp="1"/>
          </p:cNvSpPr>
          <p:nvPr>
            <p:ph type="body" sz="quarter" idx="12" hasCustomPrompt="1"/>
          </p:nvPr>
        </p:nvSpPr>
        <p:spPr>
          <a:xfrm>
            <a:off x="1634452" y="2109725"/>
            <a:ext cx="3496729" cy="341288"/>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13" name="Espaço Reservado para Texto 18">
            <a:extLst>
              <a:ext uri="{FF2B5EF4-FFF2-40B4-BE49-F238E27FC236}">
                <a16:creationId xmlns:a16="http://schemas.microsoft.com/office/drawing/2014/main" id="{2225EEEF-C35B-4BE1-9090-F3515CBF38A6}"/>
              </a:ext>
            </a:extLst>
          </p:cNvPr>
          <p:cNvSpPr>
            <a:spLocks noGrp="1"/>
          </p:cNvSpPr>
          <p:nvPr>
            <p:ph type="body" sz="quarter" idx="14" hasCustomPrompt="1"/>
          </p:nvPr>
        </p:nvSpPr>
        <p:spPr>
          <a:xfrm>
            <a:off x="1633743" y="3783198"/>
            <a:ext cx="4848358" cy="10191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digníssimos </a:t>
            </a:r>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Tree>
    <p:extLst>
      <p:ext uri="{BB962C8B-B14F-4D97-AF65-F5344CB8AC3E}">
        <p14:creationId xmlns:p14="http://schemas.microsoft.com/office/powerpoint/2010/main" val="54534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Espaço Reservado para Imagem 7">
            <a:extLst>
              <a:ext uri="{FF2B5EF4-FFF2-40B4-BE49-F238E27FC236}">
                <a16:creationId xmlns:a16="http://schemas.microsoft.com/office/drawing/2014/main" id="{27491348-2904-4E3C-976D-C9D70E984EF8}"/>
              </a:ext>
            </a:extLst>
          </p:cNvPr>
          <p:cNvSpPr>
            <a:spLocks noGrp="1"/>
          </p:cNvSpPr>
          <p:nvPr>
            <p:ph type="pic" sz="quarter" idx="13"/>
          </p:nvPr>
        </p:nvSpPr>
        <p:spPr>
          <a:xfrm>
            <a:off x="6096000" y="1"/>
            <a:ext cx="6096000" cy="6858000"/>
          </a:xfrm>
          <a:prstGeom prst="rect">
            <a:avLst/>
          </a:prstGeom>
        </p:spPr>
        <p:txBody>
          <a:bodyPr/>
          <a:lstStyle/>
          <a:p>
            <a:endParaRPr lang="pt-BR"/>
          </a:p>
        </p:txBody>
      </p:sp>
      <p:pic>
        <p:nvPicPr>
          <p:cNvPr id="11" name="Imagem 10">
            <a:extLst>
              <a:ext uri="{FF2B5EF4-FFF2-40B4-BE49-F238E27FC236}">
                <a16:creationId xmlns:a16="http://schemas.microsoft.com/office/drawing/2014/main" id="{D3941022-81D3-45E0-90AF-0C893CAC7DF3}"/>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4" name="Espaço Reservado para Texto 20">
            <a:extLst>
              <a:ext uri="{FF2B5EF4-FFF2-40B4-BE49-F238E27FC236}">
                <a16:creationId xmlns:a16="http://schemas.microsoft.com/office/drawing/2014/main" id="{E170FF94-C7C6-416D-A6D7-0E6AAF9DB80C}"/>
              </a:ext>
            </a:extLst>
          </p:cNvPr>
          <p:cNvSpPr>
            <a:spLocks noGrp="1"/>
          </p:cNvSpPr>
          <p:nvPr>
            <p:ph type="body" sz="quarter" idx="15" hasCustomPrompt="1"/>
          </p:nvPr>
        </p:nvSpPr>
        <p:spPr>
          <a:xfrm rot="16200000">
            <a:off x="-195445" y="2708495"/>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5" name="Espaço Reservado para Texto 14">
            <a:extLst>
              <a:ext uri="{FF2B5EF4-FFF2-40B4-BE49-F238E27FC236}">
                <a16:creationId xmlns:a16="http://schemas.microsoft.com/office/drawing/2014/main" id="{F336D416-E3A3-4C43-A714-47FF94D5546F}"/>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chemeClr val="bg1"/>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6" name="Espaço Reservado para Texto 16">
            <a:extLst>
              <a:ext uri="{FF2B5EF4-FFF2-40B4-BE49-F238E27FC236}">
                <a16:creationId xmlns:a16="http://schemas.microsoft.com/office/drawing/2014/main" id="{74F99CB3-0673-4FF3-9B85-3B8440FFC621}"/>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bg1"/>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Tree>
    <p:extLst>
      <p:ext uri="{BB962C8B-B14F-4D97-AF65-F5344CB8AC3E}">
        <p14:creationId xmlns:p14="http://schemas.microsoft.com/office/powerpoint/2010/main" val="1749885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Espaço Reservado para Imagem 7">
            <a:extLst>
              <a:ext uri="{FF2B5EF4-FFF2-40B4-BE49-F238E27FC236}">
                <a16:creationId xmlns:a16="http://schemas.microsoft.com/office/drawing/2014/main" id="{D4967DCA-7669-49F9-A658-8E70FD09911D}"/>
              </a:ext>
            </a:extLst>
          </p:cNvPr>
          <p:cNvSpPr>
            <a:spLocks noGrp="1"/>
          </p:cNvSpPr>
          <p:nvPr>
            <p:ph type="pic" sz="quarter" idx="13"/>
          </p:nvPr>
        </p:nvSpPr>
        <p:spPr>
          <a:xfrm>
            <a:off x="1252800" y="1713600"/>
            <a:ext cx="6105600" cy="3448800"/>
          </a:xfrm>
          <a:prstGeom prst="rect">
            <a:avLst/>
          </a:prstGeom>
        </p:spPr>
        <p:txBody>
          <a:bodyPr/>
          <a:lstStyle/>
          <a:p>
            <a:endParaRPr lang="pt-BR"/>
          </a:p>
        </p:txBody>
      </p:sp>
      <p:sp>
        <p:nvSpPr>
          <p:cNvPr id="13" name="Espaço Reservado para Texto 20">
            <a:extLst>
              <a:ext uri="{FF2B5EF4-FFF2-40B4-BE49-F238E27FC236}">
                <a16:creationId xmlns:a16="http://schemas.microsoft.com/office/drawing/2014/main" id="{26989E0A-3159-456E-8FF7-4A7FA0348C88}"/>
              </a:ext>
            </a:extLst>
          </p:cNvPr>
          <p:cNvSpPr>
            <a:spLocks noGrp="1"/>
          </p:cNvSpPr>
          <p:nvPr>
            <p:ph type="body" sz="quarter" idx="15" hasCustomPrompt="1"/>
          </p:nvPr>
        </p:nvSpPr>
        <p:spPr>
          <a:xfrm rot="16200000">
            <a:off x="-195445" y="2691537"/>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7" name="Espaço Reservado para Texto 14">
            <a:extLst>
              <a:ext uri="{FF2B5EF4-FFF2-40B4-BE49-F238E27FC236}">
                <a16:creationId xmlns:a16="http://schemas.microsoft.com/office/drawing/2014/main" id="{D14B1311-0417-45F1-9983-D3ECF2644EFF}"/>
              </a:ext>
            </a:extLst>
          </p:cNvPr>
          <p:cNvSpPr>
            <a:spLocks noGrp="1"/>
          </p:cNvSpPr>
          <p:nvPr>
            <p:ph type="body" sz="quarter" idx="11" hasCustomPrompt="1"/>
          </p:nvPr>
        </p:nvSpPr>
        <p:spPr>
          <a:xfrm>
            <a:off x="7609462" y="2833431"/>
            <a:ext cx="3607643" cy="833726"/>
          </a:xfrm>
          <a:prstGeom prst="rect">
            <a:avLst/>
          </a:prstGeom>
        </p:spPr>
        <p:txBody>
          <a:bodyPr/>
          <a:lstStyle>
            <a:lvl1pPr marL="0" indent="0">
              <a:buNone/>
              <a:defRPr sz="28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8" name="Espaço Reservado para Texto 16">
            <a:extLst>
              <a:ext uri="{FF2B5EF4-FFF2-40B4-BE49-F238E27FC236}">
                <a16:creationId xmlns:a16="http://schemas.microsoft.com/office/drawing/2014/main" id="{34CD557F-3E3F-43FE-AAD8-486BF7897E41}"/>
              </a:ext>
            </a:extLst>
          </p:cNvPr>
          <p:cNvSpPr>
            <a:spLocks noGrp="1"/>
          </p:cNvSpPr>
          <p:nvPr>
            <p:ph type="body" sz="quarter" idx="12" hasCustomPrompt="1"/>
          </p:nvPr>
        </p:nvSpPr>
        <p:spPr>
          <a:xfrm>
            <a:off x="7609462" y="3955431"/>
            <a:ext cx="3496729" cy="262042"/>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21" name="Espaço Reservado para Texto 20">
            <a:extLst>
              <a:ext uri="{FF2B5EF4-FFF2-40B4-BE49-F238E27FC236}">
                <a16:creationId xmlns:a16="http://schemas.microsoft.com/office/drawing/2014/main" id="{0817470E-A528-433B-BD72-A4E57D729F93}"/>
              </a:ext>
            </a:extLst>
          </p:cNvPr>
          <p:cNvSpPr>
            <a:spLocks noGrp="1"/>
          </p:cNvSpPr>
          <p:nvPr>
            <p:ph type="body" sz="quarter" idx="16" hasCustomPrompt="1"/>
          </p:nvPr>
        </p:nvSpPr>
        <p:spPr>
          <a:xfrm>
            <a:off x="7608888" y="4235210"/>
            <a:ext cx="3608217" cy="942344"/>
          </a:xfrm>
          <a:prstGeom prst="rect">
            <a:avLst/>
          </a:prstGeom>
        </p:spPr>
        <p:txBody>
          <a:bodyPr/>
          <a:lstStyle>
            <a:lvl1pPr marL="0" indent="0">
              <a:buNone/>
              <a:defRPr sz="2000">
                <a:solidFill>
                  <a:schemeClr val="tx1">
                    <a:lumMod val="65000"/>
                    <a:lumOff val="35000"/>
                  </a:schemeClr>
                </a:solidFill>
                <a:latin typeface="Montserrat" panose="00000500000000000000" pitchFamily="2" charset="0"/>
              </a:defRPr>
            </a:lvl1pPr>
          </a:lstStyle>
          <a:p>
            <a:pPr lvl="0"/>
            <a:r>
              <a:rPr lang="pt-BR" dirty="0" err="1">
                <a:latin typeface="Montserrat" panose="00000500000000000000" pitchFamily="2" charset="0"/>
              </a:rPr>
              <a:t>Mondwd</a:t>
            </a:r>
            <a:r>
              <a:rPr lang="pt-BR" dirty="0">
                <a:latin typeface="Montserrat" panose="00000500000000000000" pitchFamily="2" charset="0"/>
              </a:rPr>
              <a:t> </a:t>
            </a:r>
            <a:r>
              <a:rPr lang="pt-BR" dirty="0" err="1">
                <a:latin typeface="Montserrat" panose="00000500000000000000" pitchFamily="2" charset="0"/>
              </a:rPr>
              <a:t>jqwod</a:t>
            </a:r>
            <a:r>
              <a:rPr lang="pt-BR" dirty="0">
                <a:latin typeface="Montserrat" panose="00000500000000000000" pitchFamily="2" charset="0"/>
              </a:rPr>
              <a:t> </a:t>
            </a:r>
            <a:r>
              <a:rPr lang="pt-BR" dirty="0" err="1">
                <a:latin typeface="Montserrat" panose="00000500000000000000" pitchFamily="2" charset="0"/>
              </a:rPr>
              <a:t>dsoa</a:t>
            </a:r>
            <a:r>
              <a:rPr lang="pt-BR" dirty="0">
                <a:latin typeface="Montserrat" panose="00000500000000000000" pitchFamily="2" charset="0"/>
              </a:rPr>
              <a:t> os </a:t>
            </a:r>
            <a:r>
              <a:rPr lang="pt-BR" dirty="0" err="1">
                <a:latin typeface="Montserrat" panose="00000500000000000000" pitchFamily="2" charset="0"/>
              </a:rPr>
              <a:t>wdwo</a:t>
            </a:r>
            <a:r>
              <a:rPr lang="pt-BR" dirty="0">
                <a:latin typeface="Montserrat" panose="00000500000000000000" pitchFamily="2" charset="0"/>
              </a:rPr>
              <a:t> das </a:t>
            </a:r>
            <a:r>
              <a:rPr lang="pt-BR" dirty="0" err="1">
                <a:latin typeface="Montserrat" panose="00000500000000000000" pitchFamily="2" charset="0"/>
              </a:rPr>
              <a:t>oswo</a:t>
            </a:r>
            <a:r>
              <a:rPr lang="pt-BR" dirty="0">
                <a:latin typeface="Montserrat" panose="00000500000000000000" pitchFamily="2" charset="0"/>
              </a:rPr>
              <a:t> </a:t>
            </a:r>
            <a:r>
              <a:rPr lang="pt-BR" dirty="0" err="1">
                <a:latin typeface="Montserrat" panose="00000500000000000000" pitchFamily="2" charset="0"/>
              </a:rPr>
              <a:t>szoas</a:t>
            </a:r>
            <a:r>
              <a:rPr lang="pt-BR" dirty="0">
                <a:latin typeface="Montserrat" panose="00000500000000000000" pitchFamily="2" charset="0"/>
              </a:rPr>
              <a:t> </a:t>
            </a:r>
            <a:r>
              <a:rPr lang="pt-BR" dirty="0" err="1">
                <a:latin typeface="Montserrat" panose="00000500000000000000" pitchFamily="2" charset="0"/>
              </a:rPr>
              <a:t>osaowo</a:t>
            </a:r>
            <a:r>
              <a:rPr lang="pt-BR" dirty="0">
                <a:latin typeface="Montserrat" panose="00000500000000000000" pitchFamily="2" charset="0"/>
              </a:rPr>
              <a:t> soas </a:t>
            </a:r>
            <a:r>
              <a:rPr lang="pt-BR" dirty="0" err="1">
                <a:latin typeface="Montserrat" panose="00000500000000000000" pitchFamily="2" charset="0"/>
              </a:rPr>
              <a:t>dsaso</a:t>
            </a:r>
            <a:r>
              <a:rPr lang="pt-BR" dirty="0">
                <a:latin typeface="Montserrat" panose="00000500000000000000" pitchFamily="2" charset="0"/>
              </a:rPr>
              <a:t> </a:t>
            </a:r>
            <a:r>
              <a:rPr lang="pt-BR" dirty="0" err="1">
                <a:latin typeface="Montserrat" panose="00000500000000000000" pitchFamily="2" charset="0"/>
              </a:rPr>
              <a:t>owq</a:t>
            </a:r>
            <a:endParaRPr lang="pt-BR" dirty="0"/>
          </a:p>
        </p:txBody>
      </p:sp>
    </p:spTree>
    <p:extLst>
      <p:ext uri="{BB962C8B-B14F-4D97-AF65-F5344CB8AC3E}">
        <p14:creationId xmlns:p14="http://schemas.microsoft.com/office/powerpoint/2010/main" val="59215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908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a:xfrm rot="16200000">
            <a:off x="-519621" y="3001749"/>
            <a:ext cx="2016112" cy="224055"/>
          </a:xfrm>
        </p:spPr>
        <p:txBody>
          <a:bodyPr/>
          <a:lstStyle/>
          <a:p>
            <a:r>
              <a:rPr lang="pt-BR" dirty="0"/>
              <a:t>JULHO DE 2022</a:t>
            </a:r>
          </a:p>
          <a:p>
            <a:endParaRPr lang="pt-BR" dirty="0"/>
          </a:p>
        </p:txBody>
      </p:sp>
      <p:sp>
        <p:nvSpPr>
          <p:cNvPr id="9" name="Rectangle 2"/>
          <p:cNvSpPr>
            <a:spLocks noGrp="1" noChangeArrowheads="1"/>
          </p:cNvSpPr>
          <p:nvPr/>
        </p:nvSpPr>
        <p:spPr bwMode="auto">
          <a:xfrm>
            <a:off x="168812" y="73243"/>
            <a:ext cx="10986868" cy="1039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buFontTx/>
              <a:buNone/>
            </a:pPr>
            <a:r>
              <a:rPr lang="pt-BR" altLang="pt-BR" sz="2400" b="1" dirty="0">
                <a:latin typeface="Cavolini" panose="020B0502040204020203" pitchFamily="66" charset="0"/>
                <a:cs typeface="Cavolini" panose="020B0502040204020203" pitchFamily="66" charset="0"/>
              </a:rPr>
              <a:t>ESCOLA E FACULDADE DE TECNOLOGIA SENAI ROBERTO MANGE</a:t>
            </a:r>
          </a:p>
          <a:p>
            <a:pPr marL="0" indent="0" algn="ctr" eaLnBrk="1" hangingPunct="1">
              <a:buFontTx/>
              <a:buNone/>
            </a:pPr>
            <a:r>
              <a:rPr lang="pt-BR" altLang="pt-BR" sz="2400" b="1" u="sng" dirty="0">
                <a:solidFill>
                  <a:srgbClr val="C00000"/>
                </a:solidFill>
                <a:latin typeface="Cavolini" panose="020B0502040204020203" pitchFamily="66" charset="0"/>
                <a:cs typeface="Cavolini" panose="020B0502040204020203" pitchFamily="66" charset="0"/>
              </a:rPr>
              <a:t>DESENVOLVIMENTO DE SISTEMAS</a:t>
            </a:r>
          </a:p>
        </p:txBody>
      </p:sp>
      <p:pic>
        <p:nvPicPr>
          <p:cNvPr id="1028" name="Picture 4">
            <a:extLst>
              <a:ext uri="{FF2B5EF4-FFF2-40B4-BE49-F238E27FC236}">
                <a16:creationId xmlns:a16="http://schemas.microsoft.com/office/drawing/2014/main" id="{A481595E-EC96-4721-9EC2-27EC32D9B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37" y="1113075"/>
            <a:ext cx="9373532" cy="50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6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Cliente-Servidor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agem 10" descr="Interface gráfica do usuário&#10;&#10;Descrição gerada automaticamente com confiança média">
            <a:extLst>
              <a:ext uri="{FF2B5EF4-FFF2-40B4-BE49-F238E27FC236}">
                <a16:creationId xmlns:a16="http://schemas.microsoft.com/office/drawing/2014/main" id="{CF6099AB-50B9-4A31-39AF-3ECBD8FC2B2D}"/>
              </a:ext>
            </a:extLst>
          </p:cNvPr>
          <p:cNvPicPr>
            <a:picLocks noChangeAspect="1"/>
          </p:cNvPicPr>
          <p:nvPr/>
        </p:nvPicPr>
        <p:blipFill>
          <a:blip r:embed="rId4"/>
          <a:stretch>
            <a:fillRect/>
          </a:stretch>
        </p:blipFill>
        <p:spPr>
          <a:xfrm>
            <a:off x="1024421" y="1601305"/>
            <a:ext cx="9383420" cy="4302341"/>
          </a:xfrm>
          <a:prstGeom prst="rect">
            <a:avLst/>
          </a:prstGeom>
        </p:spPr>
      </p:pic>
    </p:spTree>
    <p:extLst>
      <p:ext uri="{BB962C8B-B14F-4D97-AF65-F5344CB8AC3E}">
        <p14:creationId xmlns:p14="http://schemas.microsoft.com/office/powerpoint/2010/main" val="140896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em Camadas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A38C88DE-A99C-343A-915D-07F85F31A00B}"/>
              </a:ext>
            </a:extLst>
          </p:cNvPr>
          <p:cNvSpPr txBox="1"/>
          <p:nvPr/>
        </p:nvSpPr>
        <p:spPr>
          <a:xfrm>
            <a:off x="3395402" y="1530318"/>
            <a:ext cx="8538622" cy="3970318"/>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Conceito:</a:t>
            </a:r>
            <a:r>
              <a:rPr lang="pt-BR" b="0" i="0" dirty="0">
                <a:effectLst/>
                <a:latin typeface="Google Sans Text"/>
              </a:rPr>
              <a:t> Divide o sistema em camadas hierárquicas, com cada camada tendo responsabilidades específicas. As camadas superiores dependem das inferiores, mas não vice-versa.</a:t>
            </a:r>
          </a:p>
          <a:p>
            <a:pPr algn="l">
              <a:buFont typeface="Arial" panose="020B0604020202020204" pitchFamily="34" charset="0"/>
              <a:buChar char="•"/>
            </a:pPr>
            <a:r>
              <a:rPr lang="pt-BR" b="1" i="0" dirty="0">
                <a:effectLst/>
                <a:latin typeface="Google Sans Text"/>
              </a:rPr>
              <a:t>Exemplo:</a:t>
            </a:r>
            <a:r>
              <a:rPr lang="pt-BR" b="0" i="0" dirty="0">
                <a:effectLst/>
                <a:latin typeface="Google Sans Text"/>
              </a:rPr>
              <a:t> Uma aplicação web pode ser organizada em camadas de apresentação (interface do usuário), lógica de negócio (regras de negócio) e acesso a dados (interação com o banco de dados).</a:t>
            </a:r>
          </a:p>
          <a:p>
            <a:pPr algn="l">
              <a:buFont typeface="Arial" panose="020B0604020202020204" pitchFamily="34" charset="0"/>
              <a:buChar char="•"/>
            </a:pPr>
            <a:r>
              <a:rPr lang="pt-BR" b="1" i="0" dirty="0">
                <a:effectLst/>
                <a:latin typeface="Google Sans Text"/>
              </a:rPr>
              <a:t>Prós: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Facilidade de manutenção:</a:t>
            </a:r>
            <a:r>
              <a:rPr lang="pt-BR" b="0" i="0" dirty="0">
                <a:effectLst/>
                <a:latin typeface="Google Sans Text"/>
              </a:rPr>
              <a:t> Mudanças em uma camada raramente afetam outras.</a:t>
            </a:r>
          </a:p>
          <a:p>
            <a:pPr marL="742950" lvl="1" indent="-285750" algn="l">
              <a:buFont typeface="Arial" panose="020B0604020202020204" pitchFamily="34" charset="0"/>
              <a:buChar char="•"/>
            </a:pPr>
            <a:r>
              <a:rPr lang="pt-BR" b="1" i="0" dirty="0">
                <a:effectLst/>
                <a:latin typeface="Google Sans Text"/>
              </a:rPr>
              <a:t>Reutilização de código:</a:t>
            </a:r>
            <a:r>
              <a:rPr lang="pt-BR" b="0" i="0" dirty="0">
                <a:effectLst/>
                <a:latin typeface="Google Sans Text"/>
              </a:rPr>
              <a:t> As camadas podem ser reutilizadas em outros projetos.</a:t>
            </a:r>
          </a:p>
          <a:p>
            <a:pPr marL="742950" lvl="1" indent="-285750" algn="l">
              <a:buFont typeface="Arial" panose="020B0604020202020204" pitchFamily="34" charset="0"/>
              <a:buChar char="•"/>
            </a:pPr>
            <a:r>
              <a:rPr lang="pt-BR" b="1" i="0" dirty="0">
                <a:effectLst/>
                <a:latin typeface="Google Sans Text"/>
              </a:rPr>
              <a:t>Teste:</a:t>
            </a:r>
            <a:r>
              <a:rPr lang="pt-BR" b="0" i="0" dirty="0">
                <a:effectLst/>
                <a:latin typeface="Google Sans Text"/>
              </a:rPr>
              <a:t> Testes podem ser realizados em cada camada de forma isolada.</a:t>
            </a:r>
          </a:p>
          <a:p>
            <a:pPr algn="l">
              <a:buFont typeface="Arial" panose="020B0604020202020204" pitchFamily="34" charset="0"/>
              <a:buChar char="•"/>
            </a:pPr>
            <a:r>
              <a:rPr lang="pt-BR" b="1" i="0" dirty="0">
                <a:effectLst/>
                <a:latin typeface="Google Sans Text"/>
              </a:rPr>
              <a:t>Contras: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Complexidade:</a:t>
            </a:r>
            <a:r>
              <a:rPr lang="pt-BR" b="0" i="0" dirty="0">
                <a:effectLst/>
                <a:latin typeface="Google Sans Text"/>
              </a:rPr>
              <a:t> Pode ser complexa para sistemas grandes e complexos.</a:t>
            </a:r>
          </a:p>
          <a:p>
            <a:pPr marL="742950" lvl="1" indent="-285750" algn="l">
              <a:buFont typeface="Arial" panose="020B0604020202020204" pitchFamily="34" charset="0"/>
              <a:buChar char="•"/>
            </a:pPr>
            <a:r>
              <a:rPr lang="pt-BR" b="1" i="0" dirty="0">
                <a:effectLst/>
                <a:latin typeface="Google Sans Text"/>
              </a:rPr>
              <a:t>Desempenho:</a:t>
            </a:r>
            <a:r>
              <a:rPr lang="pt-BR" b="0" i="0" dirty="0">
                <a:effectLst/>
                <a:latin typeface="Google Sans Text"/>
              </a:rPr>
              <a:t> As camadas podem adicionar overhead.</a:t>
            </a:r>
          </a:p>
          <a:p>
            <a:pPr marL="742950" lvl="1" indent="-285750" algn="l">
              <a:buFont typeface="Arial" panose="020B0604020202020204" pitchFamily="34" charset="0"/>
              <a:buChar char="•"/>
            </a:pPr>
            <a:r>
              <a:rPr lang="pt-BR" b="1" i="0" dirty="0">
                <a:effectLst/>
                <a:latin typeface="Google Sans Text"/>
              </a:rPr>
              <a:t>Flexibilidade:</a:t>
            </a:r>
            <a:r>
              <a:rPr lang="pt-BR" b="0" i="0" dirty="0">
                <a:effectLst/>
                <a:latin typeface="Google Sans Text"/>
              </a:rPr>
              <a:t> Pode ser difícil fazer mudanças que envolvam múltiplas camadas.</a:t>
            </a:r>
          </a:p>
        </p:txBody>
      </p:sp>
      <p:pic>
        <p:nvPicPr>
          <p:cNvPr id="6148" name="Picture 4" descr="AlgoDaily - Feature: Software Architectural Patterns &amp; Design Structures">
            <a:extLst>
              <a:ext uri="{FF2B5EF4-FFF2-40B4-BE49-F238E27FC236}">
                <a16:creationId xmlns:a16="http://schemas.microsoft.com/office/drawing/2014/main" id="{A7817896-F3C1-53C7-B2C1-411C45C761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289"/>
          <a:stretch/>
        </p:blipFill>
        <p:spPr bwMode="auto">
          <a:xfrm>
            <a:off x="600462" y="1804737"/>
            <a:ext cx="2797475" cy="333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50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em Camadas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DA300FF7-4829-458F-D2B9-28E0F5A3A4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25"/>
          <a:stretch/>
        </p:blipFill>
        <p:spPr bwMode="auto">
          <a:xfrm>
            <a:off x="548275" y="1555132"/>
            <a:ext cx="7508869" cy="482806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001F485-D58D-90B7-6F91-C63156A5BEE9}"/>
              </a:ext>
            </a:extLst>
          </p:cNvPr>
          <p:cNvSpPr txBox="1"/>
          <p:nvPr/>
        </p:nvSpPr>
        <p:spPr>
          <a:xfrm>
            <a:off x="7888704" y="2766465"/>
            <a:ext cx="4309671" cy="2585323"/>
          </a:xfrm>
          <a:prstGeom prst="rect">
            <a:avLst/>
          </a:prstGeom>
          <a:noFill/>
        </p:spPr>
        <p:txBody>
          <a:bodyPr wrap="square">
            <a:spAutoFit/>
          </a:bodyPr>
          <a:lstStyle/>
          <a:p>
            <a:r>
              <a:rPr lang="pt-BR" b="0" i="0" dirty="0">
                <a:solidFill>
                  <a:srgbClr val="334155"/>
                </a:solidFill>
                <a:effectLst/>
                <a:highlight>
                  <a:srgbClr val="FFFFFF"/>
                </a:highlight>
                <a:latin typeface="-apple-system"/>
              </a:rPr>
              <a:t>E-commerce:</a:t>
            </a:r>
          </a:p>
          <a:p>
            <a:r>
              <a:rPr lang="pt-BR" b="0" i="0" dirty="0">
                <a:solidFill>
                  <a:srgbClr val="334155"/>
                </a:solidFill>
                <a:effectLst/>
                <a:highlight>
                  <a:srgbClr val="FFFFFF"/>
                </a:highlight>
                <a:latin typeface="-apple-system"/>
              </a:rPr>
              <a:t>Você entra no site e vê as ofertas na </a:t>
            </a:r>
            <a:r>
              <a:rPr lang="pt-BR" b="1" i="0" dirty="0">
                <a:solidFill>
                  <a:srgbClr val="334155"/>
                </a:solidFill>
                <a:effectLst/>
                <a:highlight>
                  <a:srgbClr val="FFFFFF"/>
                </a:highlight>
                <a:latin typeface="-apple-system"/>
              </a:rPr>
              <a:t>camada de apresentação</a:t>
            </a:r>
            <a:r>
              <a:rPr lang="pt-BR" b="0" i="0" dirty="0">
                <a:solidFill>
                  <a:srgbClr val="334155"/>
                </a:solidFill>
                <a:effectLst/>
                <a:highlight>
                  <a:srgbClr val="FFFFFF"/>
                </a:highlight>
                <a:latin typeface="-apple-system"/>
              </a:rPr>
              <a:t>.</a:t>
            </a:r>
          </a:p>
          <a:p>
            <a:r>
              <a:rPr lang="pt-BR" b="0" i="0" dirty="0">
                <a:solidFill>
                  <a:srgbClr val="334155"/>
                </a:solidFill>
                <a:effectLst/>
                <a:highlight>
                  <a:srgbClr val="FFFFFF"/>
                </a:highlight>
                <a:latin typeface="-apple-system"/>
              </a:rPr>
              <a:t>No momento que você começa a interagir, dados são recolhidos e vão para a </a:t>
            </a:r>
            <a:r>
              <a:rPr lang="pt-BR" b="1" i="0" dirty="0">
                <a:solidFill>
                  <a:srgbClr val="334155"/>
                </a:solidFill>
                <a:effectLst/>
                <a:highlight>
                  <a:srgbClr val="FFFFFF"/>
                </a:highlight>
                <a:latin typeface="-apple-system"/>
              </a:rPr>
              <a:t>camada de dados</a:t>
            </a:r>
            <a:r>
              <a:rPr lang="pt-BR" b="0" i="0" dirty="0">
                <a:solidFill>
                  <a:srgbClr val="334155"/>
                </a:solidFill>
                <a:effectLst/>
                <a:highlight>
                  <a:srgbClr val="FFFFFF"/>
                </a:highlight>
                <a:latin typeface="-apple-system"/>
              </a:rPr>
              <a:t>. </a:t>
            </a:r>
          </a:p>
          <a:p>
            <a:r>
              <a:rPr lang="pt-BR" b="0" i="0" dirty="0">
                <a:solidFill>
                  <a:srgbClr val="334155"/>
                </a:solidFill>
                <a:effectLst/>
                <a:highlight>
                  <a:srgbClr val="FFFFFF"/>
                </a:highlight>
                <a:latin typeface="-apple-system"/>
              </a:rPr>
              <a:t>Se você decide comprar, as informações de compra, desconto, entrega são processadas na </a:t>
            </a:r>
            <a:r>
              <a:rPr lang="pt-BR" b="1" i="0" dirty="0">
                <a:solidFill>
                  <a:srgbClr val="334155"/>
                </a:solidFill>
                <a:effectLst/>
                <a:highlight>
                  <a:srgbClr val="FFFFFF"/>
                </a:highlight>
                <a:latin typeface="-apple-system"/>
              </a:rPr>
              <a:t>camada de aplicação</a:t>
            </a:r>
            <a:r>
              <a:rPr lang="pt-BR" b="0" i="0" dirty="0">
                <a:solidFill>
                  <a:srgbClr val="334155"/>
                </a:solidFill>
                <a:effectLst/>
                <a:highlight>
                  <a:srgbClr val="FFFFFF"/>
                </a:highlight>
                <a:latin typeface="-apple-system"/>
              </a:rPr>
              <a:t>.</a:t>
            </a:r>
            <a:endParaRPr lang="pt-BR" dirty="0"/>
          </a:p>
        </p:txBody>
      </p:sp>
      <p:pic>
        <p:nvPicPr>
          <p:cNvPr id="8194" name="Picture 2" descr="E-commerce estrangeiro cresce no Brasil e gera discussões tributárias | CNN  Brasil">
            <a:extLst>
              <a:ext uri="{FF2B5EF4-FFF2-40B4-BE49-F238E27FC236}">
                <a16:creationId xmlns:a16="http://schemas.microsoft.com/office/drawing/2014/main" id="{815DB0F8-CA08-D485-B7BF-DBB29FCEB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1600" y="896101"/>
            <a:ext cx="2889634" cy="192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74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Monolitos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A38C88DE-A99C-343A-915D-07F85F31A00B}"/>
              </a:ext>
            </a:extLst>
          </p:cNvPr>
          <p:cNvSpPr txBox="1"/>
          <p:nvPr/>
        </p:nvSpPr>
        <p:spPr>
          <a:xfrm>
            <a:off x="3395402" y="2154983"/>
            <a:ext cx="8538622" cy="2585323"/>
          </a:xfrm>
          <a:prstGeom prst="rect">
            <a:avLst/>
          </a:prstGeom>
          <a:noFill/>
        </p:spPr>
        <p:txBody>
          <a:bodyPr wrap="square">
            <a:spAutoFit/>
          </a:bodyPr>
          <a:lstStyle/>
          <a:p>
            <a:pPr algn="l"/>
            <a:r>
              <a:rPr lang="pt-BR" b="1" i="0" dirty="0">
                <a:effectLst/>
                <a:latin typeface="Google Sans Text"/>
              </a:rPr>
              <a:t>Monolito </a:t>
            </a:r>
            <a:r>
              <a:rPr lang="pt-BR" i="0" dirty="0">
                <a:effectLst/>
                <a:latin typeface="Google Sans Text"/>
              </a:rPr>
              <a:t>se refere a uma aplicação que é desenvolvida como uma única unidade, com todas as suas funcionalidades reunidas em um único código. Essa aplicação pode ser organizada em camadas, mas ainda será um único artefato que precisa ser implantado como um todo.</a:t>
            </a:r>
          </a:p>
          <a:p>
            <a:pPr algn="l"/>
            <a:endParaRPr lang="pt-BR" dirty="0">
              <a:latin typeface="Google Sans Text"/>
            </a:endParaRPr>
          </a:p>
          <a:p>
            <a:pPr algn="l"/>
            <a:r>
              <a:rPr lang="pt-BR" i="0" dirty="0">
                <a:effectLst/>
                <a:latin typeface="Google Sans Text"/>
              </a:rPr>
              <a:t>A grande dica para determinar se é monolito ou não é pensar no modo de </a:t>
            </a:r>
            <a:r>
              <a:rPr lang="pt-BR" i="0" dirty="0" err="1">
                <a:effectLst/>
                <a:latin typeface="Google Sans Text"/>
              </a:rPr>
              <a:t>deployment</a:t>
            </a:r>
            <a:r>
              <a:rPr lang="pt-BR" i="0" dirty="0">
                <a:effectLst/>
                <a:latin typeface="Google Sans Text"/>
              </a:rPr>
              <a:t>, isto é, </a:t>
            </a:r>
            <a:r>
              <a:rPr lang="pt-BR" dirty="0">
                <a:latin typeface="Google Sans Text"/>
              </a:rPr>
              <a:t>a estrutura de build é um único pacote?</a:t>
            </a:r>
          </a:p>
          <a:p>
            <a:pPr algn="l"/>
            <a:endParaRPr lang="pt-BR" i="0" dirty="0">
              <a:effectLst/>
              <a:latin typeface="Google Sans Text"/>
            </a:endParaRPr>
          </a:p>
          <a:p>
            <a:pPr algn="l"/>
            <a:r>
              <a:rPr lang="pt-BR" dirty="0" err="1">
                <a:latin typeface="Google Sans Text"/>
              </a:rPr>
              <a:t>Ex</a:t>
            </a:r>
            <a:r>
              <a:rPr lang="pt-BR" dirty="0">
                <a:latin typeface="Google Sans Text"/>
              </a:rPr>
              <a:t>: ASP, Java JSP, Java </a:t>
            </a:r>
            <a:r>
              <a:rPr lang="pt-BR" dirty="0" err="1">
                <a:latin typeface="Google Sans Text"/>
              </a:rPr>
              <a:t>Thymeleaf</a:t>
            </a:r>
            <a:r>
              <a:rPr lang="pt-BR" dirty="0">
                <a:latin typeface="Google Sans Text"/>
              </a:rPr>
              <a:t>, </a:t>
            </a:r>
            <a:r>
              <a:rPr lang="pt-BR" dirty="0" err="1">
                <a:latin typeface="Google Sans Text"/>
              </a:rPr>
              <a:t>NodeJs</a:t>
            </a:r>
            <a:r>
              <a:rPr lang="pt-BR" dirty="0">
                <a:latin typeface="Google Sans Text"/>
              </a:rPr>
              <a:t> como Back + Servidor estático...</a:t>
            </a:r>
            <a:endParaRPr lang="pt-BR" i="0" dirty="0">
              <a:effectLst/>
              <a:latin typeface="Google Sans Text"/>
            </a:endParaRPr>
          </a:p>
        </p:txBody>
      </p:sp>
      <p:pic>
        <p:nvPicPr>
          <p:cNvPr id="2" name="Picture 2">
            <a:extLst>
              <a:ext uri="{FF2B5EF4-FFF2-40B4-BE49-F238E27FC236}">
                <a16:creationId xmlns:a16="http://schemas.microsoft.com/office/drawing/2014/main" id="{5B23DB0D-8F74-C2C1-3544-865D4342FA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70" r="71764"/>
          <a:stretch/>
        </p:blipFill>
        <p:spPr bwMode="auto">
          <a:xfrm>
            <a:off x="600462" y="1278133"/>
            <a:ext cx="2570885" cy="378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2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Soluções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96542C09-C511-A5BD-B4A8-2771068475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70" r="71764"/>
          <a:stretch/>
        </p:blipFill>
        <p:spPr bwMode="auto">
          <a:xfrm>
            <a:off x="600462" y="1278133"/>
            <a:ext cx="2570885" cy="37850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SP Architecture - GeeksforGeeks">
            <a:extLst>
              <a:ext uri="{FF2B5EF4-FFF2-40B4-BE49-F238E27FC236}">
                <a16:creationId xmlns:a16="http://schemas.microsoft.com/office/drawing/2014/main" id="{8910A51E-C8E6-ECB9-B4A2-F2868BCAD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5956" y="4142337"/>
            <a:ext cx="7279558" cy="271566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trodução com ASP.NET | Microsoft Learn">
            <a:extLst>
              <a:ext uri="{FF2B5EF4-FFF2-40B4-BE49-F238E27FC236}">
                <a16:creationId xmlns:a16="http://schemas.microsoft.com/office/drawing/2014/main" id="{3D5DCFE4-5C3B-1E08-7C49-9D979D6D9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6915" y="1278133"/>
            <a:ext cx="4299001" cy="342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2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Serviços (SOA)</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A38C88DE-A99C-343A-915D-07F85F31A00B}"/>
              </a:ext>
            </a:extLst>
          </p:cNvPr>
          <p:cNvSpPr txBox="1"/>
          <p:nvPr/>
        </p:nvSpPr>
        <p:spPr>
          <a:xfrm>
            <a:off x="5869537" y="1542433"/>
            <a:ext cx="6284856" cy="3139321"/>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Conceito:</a:t>
            </a:r>
            <a:r>
              <a:rPr lang="pt-BR" b="0" i="0" dirty="0">
                <a:effectLst/>
                <a:latin typeface="Google Sans Text"/>
              </a:rPr>
              <a:t> Baseia-se em serviços independentes e autônomos que se comunicam entre si usando protocolos padronizados.</a:t>
            </a:r>
          </a:p>
          <a:p>
            <a:pPr algn="l">
              <a:buFont typeface="Arial" panose="020B0604020202020204" pitchFamily="34" charset="0"/>
              <a:buChar char="•"/>
            </a:pPr>
            <a:r>
              <a:rPr lang="pt-BR" b="1" i="0" dirty="0">
                <a:effectLst/>
                <a:latin typeface="Google Sans Text"/>
              </a:rPr>
              <a:t>Exemplo:</a:t>
            </a:r>
            <a:r>
              <a:rPr lang="pt-BR" b="0" i="0" dirty="0">
                <a:effectLst/>
                <a:latin typeface="Google Sans Text"/>
              </a:rPr>
              <a:t> Uma aplicação de e-commerce que usa serviços para gerenciar o catálogo de produtos, pedidos e pagamentos.</a:t>
            </a:r>
          </a:p>
          <a:p>
            <a:pPr algn="l">
              <a:buFont typeface="Arial" panose="020B0604020202020204" pitchFamily="34" charset="0"/>
              <a:buChar char="•"/>
            </a:pPr>
            <a:r>
              <a:rPr lang="pt-BR" b="1" i="0" dirty="0">
                <a:effectLst/>
                <a:latin typeface="Google Sans Text"/>
              </a:rPr>
              <a:t>Prós: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Reutilização:</a:t>
            </a:r>
            <a:r>
              <a:rPr lang="pt-BR" b="0" i="0" dirty="0">
                <a:effectLst/>
                <a:latin typeface="Google Sans Text"/>
              </a:rPr>
              <a:t> Serviços podem ser reutilizados em diferentes aplicações.</a:t>
            </a:r>
          </a:p>
          <a:p>
            <a:pPr marL="742950" lvl="1" indent="-285750" algn="l">
              <a:buFont typeface="Arial" panose="020B0604020202020204" pitchFamily="34" charset="0"/>
              <a:buChar char="•"/>
            </a:pPr>
            <a:r>
              <a:rPr lang="pt-BR" b="1" i="0" dirty="0">
                <a:effectLst/>
                <a:latin typeface="Google Sans Text"/>
              </a:rPr>
              <a:t>Flexibilidade:</a:t>
            </a:r>
            <a:r>
              <a:rPr lang="pt-BR" b="0" i="0" dirty="0">
                <a:effectLst/>
                <a:latin typeface="Google Sans Text"/>
              </a:rPr>
              <a:t> Permite integrar diferentes sistemas e tecnologias.</a:t>
            </a:r>
          </a:p>
          <a:p>
            <a:pPr marL="742950" lvl="1" indent="-285750" algn="l">
              <a:buFont typeface="Arial" panose="020B0604020202020204" pitchFamily="34" charset="0"/>
              <a:buChar char="•"/>
            </a:pPr>
            <a:r>
              <a:rPr lang="pt-BR" b="1" i="0" dirty="0">
                <a:effectLst/>
                <a:latin typeface="Google Sans Text"/>
              </a:rPr>
              <a:t>Escalabilidade:</a:t>
            </a:r>
            <a:r>
              <a:rPr lang="pt-BR" b="0" i="0" dirty="0">
                <a:effectLst/>
                <a:latin typeface="Google Sans Text"/>
              </a:rPr>
              <a:t> Serviços podem ser escalados de forma independente.</a:t>
            </a:r>
          </a:p>
        </p:txBody>
      </p:sp>
      <p:pic>
        <p:nvPicPr>
          <p:cNvPr id="12290" name="Picture 2" descr="Service Oriented Architecture · Umair's Blog">
            <a:extLst>
              <a:ext uri="{FF2B5EF4-FFF2-40B4-BE49-F238E27FC236}">
                <a16:creationId xmlns:a16="http://schemas.microsoft.com/office/drawing/2014/main" id="{1275C93D-1CBA-EAC7-961F-7325CA595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57" y="1667175"/>
            <a:ext cx="5098485" cy="294891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6B93FF44-740A-CF42-EF07-0F0FBCFF9BD5}"/>
              </a:ext>
            </a:extLst>
          </p:cNvPr>
          <p:cNvSpPr txBox="1"/>
          <p:nvPr/>
        </p:nvSpPr>
        <p:spPr>
          <a:xfrm>
            <a:off x="884483" y="4784998"/>
            <a:ext cx="11209943" cy="1200329"/>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Contras: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Complexidade:</a:t>
            </a:r>
            <a:r>
              <a:rPr lang="pt-BR" b="0" i="0" dirty="0">
                <a:effectLst/>
                <a:latin typeface="Google Sans Text"/>
              </a:rPr>
              <a:t> Requer gestão de diferentes serviços e suas interações.</a:t>
            </a:r>
          </a:p>
          <a:p>
            <a:pPr marL="742950" lvl="1" indent="-285750" algn="l">
              <a:buFont typeface="Arial" panose="020B0604020202020204" pitchFamily="34" charset="0"/>
              <a:buChar char="•"/>
            </a:pPr>
            <a:r>
              <a:rPr lang="pt-BR" b="1" i="0" dirty="0">
                <a:effectLst/>
                <a:latin typeface="Google Sans Text"/>
              </a:rPr>
              <a:t>Segurança:</a:t>
            </a:r>
            <a:r>
              <a:rPr lang="pt-BR" b="0" i="0" dirty="0">
                <a:effectLst/>
                <a:latin typeface="Google Sans Text"/>
              </a:rPr>
              <a:t> A comunicação entre serviços precisa ser segura.</a:t>
            </a:r>
          </a:p>
          <a:p>
            <a:pPr marL="742950" lvl="1" indent="-285750" algn="l">
              <a:buFont typeface="Arial" panose="020B0604020202020204" pitchFamily="34" charset="0"/>
              <a:buChar char="•"/>
            </a:pPr>
            <a:r>
              <a:rPr lang="pt-BR" b="1" i="0" dirty="0">
                <a:effectLst/>
                <a:latin typeface="Google Sans Text"/>
              </a:rPr>
              <a:t>Desempenho:</a:t>
            </a:r>
            <a:r>
              <a:rPr lang="pt-BR" b="0" i="0" dirty="0">
                <a:effectLst/>
                <a:latin typeface="Google Sans Text"/>
              </a:rPr>
              <a:t> A comunicação entre serviços pode gerar overhead.</a:t>
            </a:r>
          </a:p>
        </p:txBody>
      </p:sp>
    </p:spTree>
    <p:extLst>
      <p:ext uri="{BB962C8B-B14F-4D97-AF65-F5344CB8AC3E}">
        <p14:creationId xmlns:p14="http://schemas.microsoft.com/office/powerpoint/2010/main" val="3411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Serviços (SOA)</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13314" name="Picture 2">
            <a:extLst>
              <a:ext uri="{FF2B5EF4-FFF2-40B4-BE49-F238E27FC236}">
                <a16:creationId xmlns:a16="http://schemas.microsoft.com/office/drawing/2014/main" id="{3B650EB6-2720-DE4C-6465-5D5399A48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73" y="1438859"/>
            <a:ext cx="7508868" cy="529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20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A38C88DE-A99C-343A-915D-07F85F31A00B}"/>
              </a:ext>
            </a:extLst>
          </p:cNvPr>
          <p:cNvSpPr txBox="1"/>
          <p:nvPr/>
        </p:nvSpPr>
        <p:spPr>
          <a:xfrm>
            <a:off x="7888703" y="1542433"/>
            <a:ext cx="4265689" cy="3416320"/>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Conceito:</a:t>
            </a:r>
            <a:r>
              <a:rPr lang="pt-BR" b="0" i="0" dirty="0">
                <a:effectLst/>
                <a:latin typeface="Google Sans Text"/>
              </a:rPr>
              <a:t> Divide uma aplicação em pequenos serviços independentes e autônomos que são executados e gerenciados de forma independente.</a:t>
            </a:r>
          </a:p>
          <a:p>
            <a:pPr algn="l">
              <a:buFont typeface="Arial" panose="020B0604020202020204" pitchFamily="34" charset="0"/>
              <a:buChar char="•"/>
            </a:pPr>
            <a:r>
              <a:rPr lang="pt-BR" b="1" i="0" dirty="0">
                <a:effectLst/>
                <a:latin typeface="Google Sans Text"/>
              </a:rPr>
              <a:t>Exemplo:</a:t>
            </a:r>
            <a:r>
              <a:rPr lang="pt-BR" b="0" i="0" dirty="0">
                <a:effectLst/>
                <a:latin typeface="Google Sans Text"/>
              </a:rPr>
              <a:t> Uma aplicação de streaming de música que utiliza serviços separados para gerenciar música, usuários, playlists e recomendações.</a:t>
            </a:r>
          </a:p>
          <a:p>
            <a:pPr algn="l">
              <a:buFont typeface="Arial" panose="020B0604020202020204" pitchFamily="34" charset="0"/>
              <a:buChar char="•"/>
            </a:pPr>
            <a:r>
              <a:rPr lang="pt-BR" b="1" i="0" dirty="0">
                <a:effectLst/>
                <a:latin typeface="Google Sans Text"/>
              </a:rPr>
              <a:t>Prós: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Escalabilidade:</a:t>
            </a:r>
            <a:r>
              <a:rPr lang="pt-BR" b="0" i="0" dirty="0">
                <a:effectLst/>
                <a:latin typeface="Google Sans Text"/>
              </a:rPr>
              <a:t> Serviços podem ser escalados de forma independente, otimizando o uso de recursos.</a:t>
            </a:r>
          </a:p>
        </p:txBody>
      </p:sp>
      <p:sp>
        <p:nvSpPr>
          <p:cNvPr id="2" name="CaixaDeTexto 1">
            <a:extLst>
              <a:ext uri="{FF2B5EF4-FFF2-40B4-BE49-F238E27FC236}">
                <a16:creationId xmlns:a16="http://schemas.microsoft.com/office/drawing/2014/main" id="{6B93FF44-740A-CF42-EF07-0F0FBCFF9BD5}"/>
              </a:ext>
            </a:extLst>
          </p:cNvPr>
          <p:cNvSpPr txBox="1"/>
          <p:nvPr/>
        </p:nvSpPr>
        <p:spPr>
          <a:xfrm>
            <a:off x="353789" y="4791124"/>
            <a:ext cx="11209943" cy="2031325"/>
          </a:xfrm>
          <a:prstGeom prst="rect">
            <a:avLst/>
          </a:prstGeom>
          <a:noFill/>
        </p:spPr>
        <p:txBody>
          <a:bodyPr wrap="square">
            <a:spAutoFit/>
          </a:bodyPr>
          <a:lstStyle/>
          <a:p>
            <a:pPr marL="742950" lvl="1" indent="-285750" algn="l">
              <a:buFont typeface="Arial" panose="020B0604020202020204" pitchFamily="34" charset="0"/>
              <a:buChar char="•"/>
            </a:pPr>
            <a:r>
              <a:rPr lang="pt-BR" b="1" i="0" dirty="0">
                <a:effectLst/>
                <a:latin typeface="Google Sans Text"/>
              </a:rPr>
              <a:t>Desenvolvimento ágil:</a:t>
            </a:r>
            <a:r>
              <a:rPr lang="pt-BR" b="0" i="0" dirty="0">
                <a:effectLst/>
                <a:latin typeface="Google Sans Text"/>
              </a:rPr>
              <a:t> Times menores podem trabalhar em serviços independentes.</a:t>
            </a:r>
          </a:p>
          <a:p>
            <a:pPr marL="742950" lvl="1" indent="-285750" algn="l">
              <a:buFont typeface="Arial" panose="020B0604020202020204" pitchFamily="34" charset="0"/>
              <a:buChar char="•"/>
            </a:pPr>
            <a:r>
              <a:rPr lang="pt-BR" b="1" i="0" dirty="0">
                <a:effectLst/>
                <a:latin typeface="Google Sans Text"/>
              </a:rPr>
              <a:t>Flexibilidade:</a:t>
            </a:r>
            <a:r>
              <a:rPr lang="pt-BR" b="0" i="0" dirty="0">
                <a:effectLst/>
                <a:latin typeface="Google Sans Text"/>
              </a:rPr>
              <a:t> Facilita a substituição ou atualização de serviços sem impactar outros.</a:t>
            </a:r>
          </a:p>
          <a:p>
            <a:pPr algn="l">
              <a:buFont typeface="Arial" panose="020B0604020202020204" pitchFamily="34" charset="0"/>
              <a:buChar char="•"/>
            </a:pPr>
            <a:endParaRPr lang="pt-BR" b="1" i="0" dirty="0">
              <a:effectLst/>
              <a:latin typeface="Google Sans Text"/>
            </a:endParaRPr>
          </a:p>
          <a:p>
            <a:pPr algn="l">
              <a:buFont typeface="Arial" panose="020B0604020202020204" pitchFamily="34" charset="0"/>
              <a:buChar char="•"/>
            </a:pPr>
            <a:r>
              <a:rPr lang="pt-BR" b="1" i="0" dirty="0">
                <a:effectLst/>
                <a:latin typeface="Google Sans Text"/>
              </a:rPr>
              <a:t>Contras: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Complexidade:</a:t>
            </a:r>
            <a:r>
              <a:rPr lang="pt-BR" b="0" i="0" dirty="0">
                <a:effectLst/>
                <a:latin typeface="Google Sans Text"/>
              </a:rPr>
              <a:t> Requer uma infraestrutura distribuída e gerenciamento complexo.</a:t>
            </a:r>
          </a:p>
          <a:p>
            <a:pPr marL="742950" lvl="1" indent="-285750" algn="l">
              <a:buFont typeface="Arial" panose="020B0604020202020204" pitchFamily="34" charset="0"/>
              <a:buChar char="•"/>
            </a:pPr>
            <a:r>
              <a:rPr lang="pt-BR" b="1" i="0" dirty="0">
                <a:effectLst/>
                <a:latin typeface="Google Sans Text"/>
              </a:rPr>
              <a:t>Teste:</a:t>
            </a:r>
            <a:r>
              <a:rPr lang="pt-BR" b="0" i="0" dirty="0">
                <a:effectLst/>
                <a:latin typeface="Google Sans Text"/>
              </a:rPr>
              <a:t> Testar a interação entre serviços pode ser desafiador.</a:t>
            </a:r>
          </a:p>
          <a:p>
            <a:pPr marL="742950" lvl="1" indent="-285750" algn="l">
              <a:buFont typeface="Arial" panose="020B0604020202020204" pitchFamily="34" charset="0"/>
              <a:buChar char="•"/>
            </a:pPr>
            <a:r>
              <a:rPr lang="pt-BR" b="1" i="0" dirty="0">
                <a:effectLst/>
                <a:latin typeface="Google Sans Text"/>
              </a:rPr>
              <a:t>Segurança:</a:t>
            </a:r>
            <a:r>
              <a:rPr lang="pt-BR" b="0" i="0" dirty="0">
                <a:effectLst/>
                <a:latin typeface="Google Sans Text"/>
              </a:rPr>
              <a:t> As comunicações entre serviços precisam ser seguras.</a:t>
            </a:r>
          </a:p>
        </p:txBody>
      </p:sp>
      <p:pic>
        <p:nvPicPr>
          <p:cNvPr id="14338" name="Picture 2" descr="Microservice architecture style - Azure Architecture Center | Microsoft  Learn">
            <a:extLst>
              <a:ext uri="{FF2B5EF4-FFF2-40B4-BE49-F238E27FC236}">
                <a16:creationId xmlns:a16="http://schemas.microsoft.com/office/drawing/2014/main" id="{C9AD1450-F2DE-17C7-FF1E-501F84196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45" y="1542369"/>
            <a:ext cx="7365129" cy="297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16386" name="Picture 2" descr="Microservices Architecture for Enterprise Large-Scaled Application | by  Mehmet Ozkaya | Design Microservices Architecture with Patterns &amp;  Principles | Medium">
            <a:extLst>
              <a:ext uri="{FF2B5EF4-FFF2-40B4-BE49-F238E27FC236}">
                <a16:creationId xmlns:a16="http://schemas.microsoft.com/office/drawing/2014/main" id="{3CE0C5AD-1B92-6AC3-14E4-02629E376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185" y="1873924"/>
            <a:ext cx="8324463" cy="4770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73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17410" name="Picture 2">
            <a:extLst>
              <a:ext uri="{FF2B5EF4-FFF2-40B4-BE49-F238E27FC236}">
                <a16:creationId xmlns:a16="http://schemas.microsoft.com/office/drawing/2014/main" id="{55F11C02-35A3-4BEC-9761-7DD91BB20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304" y="1574278"/>
            <a:ext cx="7086548" cy="528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7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t>
            </a:r>
            <a:r>
              <a:rPr lang="pt-BR" altLang="pt-BR" sz="1800" b="1" dirty="0" err="1">
                <a:solidFill>
                  <a:srgbClr val="FF0000"/>
                </a:solidFill>
              </a:rPr>
              <a:t>Chaos</a:t>
            </a:r>
            <a:r>
              <a:rPr lang="pt-BR" altLang="pt-BR" sz="1800" b="1" dirty="0">
                <a:solidFill>
                  <a:srgbClr val="FF0000"/>
                </a:solidFill>
              </a:rPr>
              <a:t> Report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D9C60C46-D3F1-5CD5-98D1-D28EE9EFCE4F}"/>
              </a:ext>
            </a:extLst>
          </p:cNvPr>
          <p:cNvPicPr>
            <a:picLocks noChangeAspect="1"/>
          </p:cNvPicPr>
          <p:nvPr/>
        </p:nvPicPr>
        <p:blipFill>
          <a:blip r:embed="rId4"/>
          <a:stretch>
            <a:fillRect/>
          </a:stretch>
        </p:blipFill>
        <p:spPr>
          <a:xfrm>
            <a:off x="6449083" y="2258099"/>
            <a:ext cx="4431798" cy="2341802"/>
          </a:xfrm>
          <a:prstGeom prst="rect">
            <a:avLst/>
          </a:prstGeom>
        </p:spPr>
      </p:pic>
      <p:pic>
        <p:nvPicPr>
          <p:cNvPr id="14" name="Imagem 13">
            <a:extLst>
              <a:ext uri="{FF2B5EF4-FFF2-40B4-BE49-F238E27FC236}">
                <a16:creationId xmlns:a16="http://schemas.microsoft.com/office/drawing/2014/main" id="{14EA5795-C7EC-24EA-801F-3C5A66F0FB23}"/>
              </a:ext>
            </a:extLst>
          </p:cNvPr>
          <p:cNvPicPr>
            <a:picLocks noChangeAspect="1"/>
          </p:cNvPicPr>
          <p:nvPr/>
        </p:nvPicPr>
        <p:blipFill>
          <a:blip r:embed="rId5"/>
          <a:stretch>
            <a:fillRect/>
          </a:stretch>
        </p:blipFill>
        <p:spPr>
          <a:xfrm>
            <a:off x="946915" y="1938000"/>
            <a:ext cx="4712582" cy="3070962"/>
          </a:xfrm>
          <a:prstGeom prst="rect">
            <a:avLst/>
          </a:prstGeom>
        </p:spPr>
      </p:pic>
    </p:spTree>
    <p:extLst>
      <p:ext uri="{BB962C8B-B14F-4D97-AF65-F5344CB8AC3E}">
        <p14:creationId xmlns:p14="http://schemas.microsoft.com/office/powerpoint/2010/main" val="91096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39FB2A21-E27E-38B9-5BEE-AA057356F2CF}"/>
              </a:ext>
            </a:extLst>
          </p:cNvPr>
          <p:cNvPicPr>
            <a:picLocks noChangeAspect="1"/>
          </p:cNvPicPr>
          <p:nvPr/>
        </p:nvPicPr>
        <p:blipFill rotWithShape="1">
          <a:blip r:embed="rId4"/>
          <a:srcRect l="11812" t="28971"/>
          <a:stretch/>
        </p:blipFill>
        <p:spPr>
          <a:xfrm>
            <a:off x="1072499" y="1529796"/>
            <a:ext cx="8910380" cy="2135271"/>
          </a:xfrm>
          <a:prstGeom prst="rect">
            <a:avLst/>
          </a:prstGeom>
        </p:spPr>
      </p:pic>
      <p:pic>
        <p:nvPicPr>
          <p:cNvPr id="6" name="Imagem 5">
            <a:extLst>
              <a:ext uri="{FF2B5EF4-FFF2-40B4-BE49-F238E27FC236}">
                <a16:creationId xmlns:a16="http://schemas.microsoft.com/office/drawing/2014/main" id="{39C6B10E-4924-25D6-B913-6728092357A6}"/>
              </a:ext>
            </a:extLst>
          </p:cNvPr>
          <p:cNvPicPr>
            <a:picLocks noChangeAspect="1"/>
          </p:cNvPicPr>
          <p:nvPr/>
        </p:nvPicPr>
        <p:blipFill>
          <a:blip r:embed="rId5"/>
          <a:stretch>
            <a:fillRect/>
          </a:stretch>
        </p:blipFill>
        <p:spPr>
          <a:xfrm>
            <a:off x="813965" y="4145697"/>
            <a:ext cx="9386462" cy="2105668"/>
          </a:xfrm>
          <a:prstGeom prst="rect">
            <a:avLst/>
          </a:prstGeom>
        </p:spPr>
      </p:pic>
    </p:spTree>
    <p:extLst>
      <p:ext uri="{BB962C8B-B14F-4D97-AF65-F5344CB8AC3E}">
        <p14:creationId xmlns:p14="http://schemas.microsoft.com/office/powerpoint/2010/main" val="127193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383359B0-1A0D-D11B-DA36-E741914724D2}"/>
              </a:ext>
            </a:extLst>
          </p:cNvPr>
          <p:cNvPicPr>
            <a:picLocks noChangeAspect="1"/>
          </p:cNvPicPr>
          <p:nvPr/>
        </p:nvPicPr>
        <p:blipFill>
          <a:blip r:embed="rId4"/>
          <a:stretch>
            <a:fillRect/>
          </a:stretch>
        </p:blipFill>
        <p:spPr>
          <a:xfrm>
            <a:off x="977355" y="1542433"/>
            <a:ext cx="8797091" cy="4563435"/>
          </a:xfrm>
          <a:prstGeom prst="rect">
            <a:avLst/>
          </a:prstGeom>
        </p:spPr>
      </p:pic>
    </p:spTree>
    <p:extLst>
      <p:ext uri="{BB962C8B-B14F-4D97-AF65-F5344CB8AC3E}">
        <p14:creationId xmlns:p14="http://schemas.microsoft.com/office/powerpoint/2010/main" val="9101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a:t>
            </a:r>
            <a:r>
              <a:rPr lang="pt-BR" altLang="pt-BR" sz="1800" b="1" dirty="0" err="1"/>
              <a:t>Microsserviços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18431F4D-F5A1-31FA-CB69-BEB2053DB38E}"/>
              </a:ext>
            </a:extLst>
          </p:cNvPr>
          <p:cNvPicPr>
            <a:picLocks noChangeAspect="1"/>
          </p:cNvPicPr>
          <p:nvPr/>
        </p:nvPicPr>
        <p:blipFill>
          <a:blip r:embed="rId4"/>
          <a:stretch>
            <a:fillRect/>
          </a:stretch>
        </p:blipFill>
        <p:spPr>
          <a:xfrm>
            <a:off x="824517" y="1556140"/>
            <a:ext cx="8911391" cy="5334346"/>
          </a:xfrm>
          <a:prstGeom prst="rect">
            <a:avLst/>
          </a:prstGeom>
        </p:spPr>
      </p:pic>
    </p:spTree>
    <p:extLst>
      <p:ext uri="{BB962C8B-B14F-4D97-AF65-F5344CB8AC3E}">
        <p14:creationId xmlns:p14="http://schemas.microsoft.com/office/powerpoint/2010/main" val="3366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Eventos (Event </a:t>
            </a:r>
            <a:r>
              <a:rPr lang="pt-BR" altLang="pt-BR" sz="1800" b="1" dirty="0" err="1"/>
              <a:t>Driven</a:t>
            </a:r>
            <a:r>
              <a:rPr lang="pt-BR" altLang="pt-BR" sz="1800" b="1" dirty="0"/>
              <a: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A38C88DE-A99C-343A-915D-07F85F31A00B}"/>
              </a:ext>
            </a:extLst>
          </p:cNvPr>
          <p:cNvSpPr txBox="1"/>
          <p:nvPr/>
        </p:nvSpPr>
        <p:spPr>
          <a:xfrm>
            <a:off x="7292063" y="1542433"/>
            <a:ext cx="4862330" cy="4801314"/>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Conceito:</a:t>
            </a:r>
            <a:r>
              <a:rPr lang="pt-BR" b="0" i="0" dirty="0">
                <a:effectLst/>
                <a:latin typeface="Google Sans Text"/>
              </a:rPr>
              <a:t> Baseia-se em eventos que disparam ações em diferentes partes do sistema. Os eventos podem ser processados em tempo real ou em lote.</a:t>
            </a:r>
          </a:p>
          <a:p>
            <a:pPr algn="l">
              <a:buFont typeface="Arial" panose="020B0604020202020204" pitchFamily="34" charset="0"/>
              <a:buChar char="•"/>
            </a:pPr>
            <a:r>
              <a:rPr lang="pt-BR" b="1" i="0" dirty="0">
                <a:effectLst/>
                <a:latin typeface="Google Sans Text"/>
              </a:rPr>
              <a:t>Exemplo:</a:t>
            </a:r>
            <a:r>
              <a:rPr lang="pt-BR" b="0" i="0" dirty="0">
                <a:effectLst/>
                <a:latin typeface="Google Sans Text"/>
              </a:rPr>
              <a:t> Uma aplicação de comércio eletrônico que usa eventos para notificar clientes sobre novos produtos ou para disparar pedidos de entrega.</a:t>
            </a:r>
          </a:p>
          <a:p>
            <a:pPr algn="l">
              <a:buFont typeface="Arial" panose="020B0604020202020204" pitchFamily="34" charset="0"/>
              <a:buChar char="•"/>
            </a:pPr>
            <a:r>
              <a:rPr lang="pt-BR" b="1" i="0" dirty="0">
                <a:effectLst/>
                <a:latin typeface="Google Sans Text"/>
              </a:rPr>
              <a:t>Prós: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Desacoplamento:</a:t>
            </a:r>
            <a:r>
              <a:rPr lang="pt-BR" b="0" i="0" dirty="0">
                <a:effectLst/>
                <a:latin typeface="Google Sans Text"/>
              </a:rPr>
              <a:t> Os componentes do sistema são independentes e se comunicam por meio de eventos.</a:t>
            </a:r>
          </a:p>
          <a:p>
            <a:pPr marL="742950" lvl="1" indent="-285750" algn="l">
              <a:buFont typeface="Arial" panose="020B0604020202020204" pitchFamily="34" charset="0"/>
              <a:buChar char="•"/>
            </a:pPr>
            <a:r>
              <a:rPr lang="pt-BR" b="1" i="0" dirty="0">
                <a:effectLst/>
                <a:latin typeface="Google Sans Text"/>
              </a:rPr>
              <a:t>Escalabilidade:</a:t>
            </a:r>
            <a:r>
              <a:rPr lang="pt-BR" b="0" i="0" dirty="0">
                <a:effectLst/>
                <a:latin typeface="Google Sans Text"/>
              </a:rPr>
              <a:t> Os eventos podem ser processados em paralelo.</a:t>
            </a:r>
          </a:p>
          <a:p>
            <a:pPr marL="742950" lvl="1" indent="-285750" algn="l">
              <a:buFont typeface="Arial" panose="020B0604020202020204" pitchFamily="34" charset="0"/>
              <a:buChar char="•"/>
            </a:pPr>
            <a:r>
              <a:rPr lang="pt-BR" b="1" i="0" dirty="0">
                <a:effectLst/>
                <a:latin typeface="Google Sans Text"/>
              </a:rPr>
              <a:t>Flexibilidade:</a:t>
            </a:r>
            <a:r>
              <a:rPr lang="pt-BR" b="0" i="0" dirty="0">
                <a:effectLst/>
                <a:latin typeface="Google Sans Text"/>
              </a:rPr>
              <a:t> Permite adicionar ou remover componentes sem impactar outros.</a:t>
            </a:r>
          </a:p>
        </p:txBody>
      </p:sp>
      <p:sp>
        <p:nvSpPr>
          <p:cNvPr id="2" name="CaixaDeTexto 1">
            <a:extLst>
              <a:ext uri="{FF2B5EF4-FFF2-40B4-BE49-F238E27FC236}">
                <a16:creationId xmlns:a16="http://schemas.microsoft.com/office/drawing/2014/main" id="{6B93FF44-740A-CF42-EF07-0F0FBCFF9BD5}"/>
              </a:ext>
            </a:extLst>
          </p:cNvPr>
          <p:cNvSpPr txBox="1"/>
          <p:nvPr/>
        </p:nvSpPr>
        <p:spPr>
          <a:xfrm>
            <a:off x="353789" y="4327397"/>
            <a:ext cx="7315372" cy="1477328"/>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Contras: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Complexidade:</a:t>
            </a:r>
            <a:r>
              <a:rPr lang="pt-BR" b="0" i="0" dirty="0">
                <a:effectLst/>
                <a:latin typeface="Google Sans Text"/>
              </a:rPr>
              <a:t> Requer gerenciamento de eventos e seus fluxos.</a:t>
            </a:r>
          </a:p>
          <a:p>
            <a:pPr marL="742950" lvl="1" indent="-285750" algn="l">
              <a:buFont typeface="Arial" panose="020B0604020202020204" pitchFamily="34" charset="0"/>
              <a:buChar char="•"/>
            </a:pPr>
            <a:r>
              <a:rPr lang="pt-BR" b="1" i="0" dirty="0">
                <a:effectLst/>
                <a:latin typeface="Google Sans Text"/>
              </a:rPr>
              <a:t>Depuração:</a:t>
            </a:r>
            <a:r>
              <a:rPr lang="pt-BR" b="0" i="0" dirty="0">
                <a:effectLst/>
                <a:latin typeface="Google Sans Text"/>
              </a:rPr>
              <a:t> A depuração de problemas relacionados a eventos pode ser complexa.</a:t>
            </a:r>
          </a:p>
          <a:p>
            <a:pPr marL="742950" lvl="1" indent="-285750" algn="l">
              <a:buFont typeface="Arial" panose="020B0604020202020204" pitchFamily="34" charset="0"/>
              <a:buChar char="•"/>
            </a:pPr>
            <a:r>
              <a:rPr lang="pt-BR" b="1" i="0" dirty="0">
                <a:effectLst/>
                <a:latin typeface="Google Sans Text"/>
              </a:rPr>
              <a:t>Segurança:</a:t>
            </a:r>
            <a:r>
              <a:rPr lang="pt-BR" b="0" i="0" dirty="0">
                <a:effectLst/>
                <a:latin typeface="Google Sans Text"/>
              </a:rPr>
              <a:t> Os eventos precisam ser seguros para evitar ataques.</a:t>
            </a:r>
          </a:p>
        </p:txBody>
      </p:sp>
      <p:pic>
        <p:nvPicPr>
          <p:cNvPr id="13" name="Imagem 12">
            <a:extLst>
              <a:ext uri="{FF2B5EF4-FFF2-40B4-BE49-F238E27FC236}">
                <a16:creationId xmlns:a16="http://schemas.microsoft.com/office/drawing/2014/main" id="{2304402B-8A83-4892-E426-2ED2D9AFADC6}"/>
              </a:ext>
            </a:extLst>
          </p:cNvPr>
          <p:cNvPicPr>
            <a:picLocks noChangeAspect="1"/>
          </p:cNvPicPr>
          <p:nvPr/>
        </p:nvPicPr>
        <p:blipFill>
          <a:blip r:embed="rId4"/>
          <a:stretch>
            <a:fillRect/>
          </a:stretch>
        </p:blipFill>
        <p:spPr>
          <a:xfrm>
            <a:off x="707578" y="1728894"/>
            <a:ext cx="6448425" cy="2019300"/>
          </a:xfrm>
          <a:prstGeom prst="rect">
            <a:avLst/>
          </a:prstGeom>
        </p:spPr>
      </p:pic>
    </p:spTree>
    <p:extLst>
      <p:ext uri="{BB962C8B-B14F-4D97-AF65-F5344CB8AC3E}">
        <p14:creationId xmlns:p14="http://schemas.microsoft.com/office/powerpoint/2010/main" val="30133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Orientada a Eventos (Event </a:t>
            </a:r>
            <a:r>
              <a:rPr lang="pt-BR" altLang="pt-BR" sz="1800" b="1" dirty="0" err="1"/>
              <a:t>Driven</a:t>
            </a:r>
            <a:r>
              <a:rPr lang="pt-BR" altLang="pt-BR" sz="1800" b="1" dirty="0"/>
              <a: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7C63DC27-D8BB-8875-CBC7-7842D40F294A}"/>
              </a:ext>
            </a:extLst>
          </p:cNvPr>
          <p:cNvPicPr>
            <a:picLocks noChangeAspect="1"/>
          </p:cNvPicPr>
          <p:nvPr/>
        </p:nvPicPr>
        <p:blipFill>
          <a:blip r:embed="rId4"/>
          <a:stretch>
            <a:fillRect/>
          </a:stretch>
        </p:blipFill>
        <p:spPr>
          <a:xfrm>
            <a:off x="698562" y="1460682"/>
            <a:ext cx="9315450" cy="5248275"/>
          </a:xfrm>
          <a:prstGeom prst="rect">
            <a:avLst/>
          </a:prstGeom>
        </p:spPr>
      </p:pic>
    </p:spTree>
    <p:extLst>
      <p:ext uri="{BB962C8B-B14F-4D97-AF65-F5344CB8AC3E}">
        <p14:creationId xmlns:p14="http://schemas.microsoft.com/office/powerpoint/2010/main" val="34564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t>
            </a:r>
            <a:r>
              <a:rPr lang="pt-BR" altLang="pt-BR" sz="1800" b="1" dirty="0" err="1">
                <a:solidFill>
                  <a:srgbClr val="FF0000"/>
                </a:solidFill>
              </a:rPr>
              <a:t>Chaos</a:t>
            </a:r>
            <a:r>
              <a:rPr lang="pt-BR" altLang="pt-BR" sz="1800" b="1" dirty="0">
                <a:solidFill>
                  <a:srgbClr val="FF0000"/>
                </a:solidFill>
              </a:rPr>
              <a:t> Report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E2B72E6D-4790-1361-4A1E-EF05FB3565A9}"/>
              </a:ext>
            </a:extLst>
          </p:cNvPr>
          <p:cNvPicPr>
            <a:picLocks noChangeAspect="1"/>
          </p:cNvPicPr>
          <p:nvPr/>
        </p:nvPicPr>
        <p:blipFill rotWithShape="1">
          <a:blip r:embed="rId4"/>
          <a:srcRect b="43295"/>
          <a:stretch/>
        </p:blipFill>
        <p:spPr>
          <a:xfrm>
            <a:off x="707578" y="1551602"/>
            <a:ext cx="5170422" cy="3920050"/>
          </a:xfrm>
          <a:prstGeom prst="rect">
            <a:avLst/>
          </a:prstGeom>
        </p:spPr>
      </p:pic>
      <p:pic>
        <p:nvPicPr>
          <p:cNvPr id="2" name="Imagem 1">
            <a:extLst>
              <a:ext uri="{FF2B5EF4-FFF2-40B4-BE49-F238E27FC236}">
                <a16:creationId xmlns:a16="http://schemas.microsoft.com/office/drawing/2014/main" id="{5CF27A95-045B-EBB0-07B5-E5EF94AA31C7}"/>
              </a:ext>
            </a:extLst>
          </p:cNvPr>
          <p:cNvPicPr>
            <a:picLocks noChangeAspect="1"/>
          </p:cNvPicPr>
          <p:nvPr/>
        </p:nvPicPr>
        <p:blipFill rotWithShape="1">
          <a:blip r:embed="rId4"/>
          <a:srcRect t="56962"/>
          <a:stretch/>
        </p:blipFill>
        <p:spPr>
          <a:xfrm>
            <a:off x="6135464" y="1903152"/>
            <a:ext cx="5303226" cy="3051695"/>
          </a:xfrm>
          <a:prstGeom prst="rect">
            <a:avLst/>
          </a:prstGeom>
        </p:spPr>
      </p:pic>
    </p:spTree>
    <p:extLst>
      <p:ext uri="{BB962C8B-B14F-4D97-AF65-F5344CB8AC3E}">
        <p14:creationId xmlns:p14="http://schemas.microsoft.com/office/powerpoint/2010/main" val="226042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t>
            </a:r>
            <a:r>
              <a:rPr lang="pt-BR" altLang="pt-BR" sz="1800" b="1" dirty="0" err="1">
                <a:solidFill>
                  <a:srgbClr val="FF0000"/>
                </a:solidFill>
              </a:rPr>
              <a:t>Chaos</a:t>
            </a:r>
            <a:r>
              <a:rPr lang="pt-BR" altLang="pt-BR" sz="1800" b="1" dirty="0">
                <a:solidFill>
                  <a:srgbClr val="FF0000"/>
                </a:solidFill>
              </a:rPr>
              <a:t> Report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3ED9B9CF-5DC2-B395-1FB9-129C772FBF67}"/>
              </a:ext>
            </a:extLst>
          </p:cNvPr>
          <p:cNvPicPr>
            <a:picLocks noChangeAspect="1"/>
          </p:cNvPicPr>
          <p:nvPr/>
        </p:nvPicPr>
        <p:blipFill>
          <a:blip r:embed="rId4"/>
          <a:stretch>
            <a:fillRect/>
          </a:stretch>
        </p:blipFill>
        <p:spPr>
          <a:xfrm>
            <a:off x="1381913" y="2303586"/>
            <a:ext cx="9196356" cy="1516245"/>
          </a:xfrm>
          <a:prstGeom prst="rect">
            <a:avLst/>
          </a:prstGeom>
        </p:spPr>
      </p:pic>
    </p:spTree>
    <p:extLst>
      <p:ext uri="{BB962C8B-B14F-4D97-AF65-F5344CB8AC3E}">
        <p14:creationId xmlns:p14="http://schemas.microsoft.com/office/powerpoint/2010/main" val="41521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Soluções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9E372B7-54A9-A81D-CC5F-E14F32FC9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62" y="1682913"/>
            <a:ext cx="5307139" cy="371499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06B901E9-A8B4-8162-E1B9-A6E8910D971C}"/>
              </a:ext>
            </a:extLst>
          </p:cNvPr>
          <p:cNvPicPr>
            <a:picLocks noChangeAspect="1"/>
          </p:cNvPicPr>
          <p:nvPr/>
        </p:nvPicPr>
        <p:blipFill>
          <a:blip r:embed="rId5"/>
          <a:stretch>
            <a:fillRect/>
          </a:stretch>
        </p:blipFill>
        <p:spPr>
          <a:xfrm>
            <a:off x="6416403" y="1872930"/>
            <a:ext cx="5063811" cy="3201101"/>
          </a:xfrm>
          <a:prstGeom prst="rect">
            <a:avLst/>
          </a:prstGeom>
        </p:spPr>
      </p:pic>
    </p:spTree>
    <p:extLst>
      <p:ext uri="{BB962C8B-B14F-4D97-AF65-F5344CB8AC3E}">
        <p14:creationId xmlns:p14="http://schemas.microsoft.com/office/powerpoint/2010/main" val="26760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Soluções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2FD875F3-CD9C-07E7-D08C-88E256791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5" y="1914568"/>
            <a:ext cx="5447071" cy="40853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75BF4FE-E514-955D-4E75-5EC0ADE62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6165" y="1914568"/>
            <a:ext cx="6109942" cy="3746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5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Soluções</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D72AD04D-5051-616F-F289-7884C5820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620" y="1587627"/>
            <a:ext cx="3948444" cy="39484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nefícios da arquitetura de software - Blog ProgramaThor">
            <a:extLst>
              <a:ext uri="{FF2B5EF4-FFF2-40B4-BE49-F238E27FC236}">
                <a16:creationId xmlns:a16="http://schemas.microsoft.com/office/drawing/2014/main" id="{2BE0BB84-E465-612B-9889-222DB6D63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731" y="1995350"/>
            <a:ext cx="5923937" cy="320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96542C09-C511-A5BD-B4A8-277106847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941" y="1288890"/>
            <a:ext cx="9105007" cy="436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4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2505144" y="883465"/>
            <a:ext cx="75088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Gestão de Projetos – Arquitetura de Software</a:t>
            </a:r>
          </a:p>
          <a:p>
            <a:pPr algn="ctr">
              <a:spcBef>
                <a:spcPct val="0"/>
              </a:spcBef>
              <a:buNone/>
            </a:pPr>
            <a:r>
              <a:rPr lang="pt-BR" altLang="pt-BR" sz="1800" b="1" dirty="0"/>
              <a:t>Arquitetura Cliente-Servidor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pic>
        <p:nvPicPr>
          <p:cNvPr id="7170" name="Picture 2" descr="Client–server model - Wikipedia">
            <a:extLst>
              <a:ext uri="{FF2B5EF4-FFF2-40B4-BE49-F238E27FC236}">
                <a16:creationId xmlns:a16="http://schemas.microsoft.com/office/drawing/2014/main" id="{A266B410-E636-170D-F517-4BDD07A74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07" y="2459679"/>
            <a:ext cx="4308872" cy="258532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B33216D-CFC5-2684-E64A-8BA8183F0CD7}"/>
              </a:ext>
            </a:extLst>
          </p:cNvPr>
          <p:cNvSpPr txBox="1"/>
          <p:nvPr/>
        </p:nvSpPr>
        <p:spPr>
          <a:xfrm>
            <a:off x="4602941" y="1500300"/>
            <a:ext cx="7491479" cy="4801314"/>
          </a:xfrm>
          <a:prstGeom prst="rect">
            <a:avLst/>
          </a:prstGeom>
          <a:noFill/>
        </p:spPr>
        <p:txBody>
          <a:bodyPr wrap="square">
            <a:spAutoFit/>
          </a:bodyPr>
          <a:lstStyle/>
          <a:p>
            <a:pPr algn="l">
              <a:buFont typeface="Arial" panose="020B0604020202020204" pitchFamily="34" charset="0"/>
              <a:buChar char="•"/>
            </a:pPr>
            <a:r>
              <a:rPr lang="pt-BR" b="1" i="0" dirty="0">
                <a:effectLst/>
                <a:latin typeface="Google Sans Text"/>
              </a:rPr>
              <a:t>Conceito:</a:t>
            </a:r>
            <a:r>
              <a:rPr lang="pt-BR" b="0" i="0" dirty="0">
                <a:effectLst/>
                <a:latin typeface="Google Sans Text"/>
              </a:rPr>
              <a:t> Divide o sistema em dois componentes principais: o cliente e o servidor. O cliente solicita serviços ao servidor, que os processa e retorna os resultados.</a:t>
            </a:r>
          </a:p>
          <a:p>
            <a:pPr algn="l">
              <a:buFont typeface="Arial" panose="020B0604020202020204" pitchFamily="34" charset="0"/>
              <a:buChar char="•"/>
            </a:pPr>
            <a:r>
              <a:rPr lang="pt-BR" b="1" i="0" dirty="0">
                <a:effectLst/>
                <a:latin typeface="Google Sans Text"/>
              </a:rPr>
              <a:t>Exemplo:</a:t>
            </a:r>
            <a:r>
              <a:rPr lang="pt-BR" b="0" i="0" dirty="0">
                <a:effectLst/>
                <a:latin typeface="Google Sans Text"/>
              </a:rPr>
              <a:t> Uma aplicação web, onde o navegador do usuário é o cliente e o servidor web fornece páginas e recursos.</a:t>
            </a:r>
          </a:p>
          <a:p>
            <a:pPr algn="l">
              <a:buFont typeface="Arial" panose="020B0604020202020204" pitchFamily="34" charset="0"/>
              <a:buChar char="•"/>
            </a:pPr>
            <a:r>
              <a:rPr lang="pt-BR" b="1" i="0" dirty="0">
                <a:effectLst/>
                <a:latin typeface="Google Sans Text"/>
              </a:rPr>
              <a:t>Prós: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Escalabilidade:</a:t>
            </a:r>
            <a:r>
              <a:rPr lang="pt-BR" b="0" i="0" dirty="0">
                <a:effectLst/>
                <a:latin typeface="Google Sans Text"/>
              </a:rPr>
              <a:t> O servidor pode lidar com múltiplos clientes simultaneamente.</a:t>
            </a:r>
          </a:p>
          <a:p>
            <a:pPr marL="742950" lvl="1" indent="-285750" algn="l">
              <a:buFont typeface="Arial" panose="020B0604020202020204" pitchFamily="34" charset="0"/>
              <a:buChar char="•"/>
            </a:pPr>
            <a:r>
              <a:rPr lang="pt-BR" b="1" i="0" dirty="0">
                <a:effectLst/>
                <a:latin typeface="Google Sans Text"/>
              </a:rPr>
              <a:t>Gerenciamento centralizado:</a:t>
            </a:r>
            <a:r>
              <a:rPr lang="pt-BR" b="0" i="0" dirty="0">
                <a:effectLst/>
                <a:latin typeface="Google Sans Text"/>
              </a:rPr>
              <a:t> O servidor controla os dados e a lógica do sistema.</a:t>
            </a:r>
          </a:p>
          <a:p>
            <a:pPr marL="742950" lvl="1" indent="-285750" algn="l">
              <a:buFont typeface="Arial" panose="020B0604020202020204" pitchFamily="34" charset="0"/>
              <a:buChar char="•"/>
            </a:pPr>
            <a:r>
              <a:rPr lang="pt-BR" b="1" i="0" dirty="0">
                <a:effectLst/>
                <a:latin typeface="Google Sans Text"/>
              </a:rPr>
              <a:t>Flexibilidade:</a:t>
            </a:r>
            <a:r>
              <a:rPr lang="pt-BR" b="0" i="0" dirty="0">
                <a:effectLst/>
                <a:latin typeface="Google Sans Text"/>
              </a:rPr>
              <a:t> Clientes e servidor podem ser desenvolvidos separadamente.</a:t>
            </a:r>
          </a:p>
          <a:p>
            <a:pPr algn="l">
              <a:buFont typeface="Arial" panose="020B0604020202020204" pitchFamily="34" charset="0"/>
              <a:buChar char="•"/>
            </a:pPr>
            <a:r>
              <a:rPr lang="pt-BR" b="1" i="0" dirty="0">
                <a:effectLst/>
                <a:latin typeface="Google Sans Text"/>
              </a:rPr>
              <a:t>Contras:</a:t>
            </a:r>
            <a:endParaRPr lang="pt-BR" b="0" i="0" dirty="0">
              <a:effectLst/>
              <a:latin typeface="Google Sans Text"/>
            </a:endParaRPr>
          </a:p>
          <a:p>
            <a:pPr marL="742950" lvl="1" indent="-285750" algn="l">
              <a:buFont typeface="Arial" panose="020B0604020202020204" pitchFamily="34" charset="0"/>
              <a:buChar char="•"/>
            </a:pPr>
            <a:r>
              <a:rPr lang="pt-BR" b="1" i="0" dirty="0">
                <a:effectLst/>
                <a:latin typeface="Google Sans Text"/>
              </a:rPr>
              <a:t>Ponto único de falha:</a:t>
            </a:r>
            <a:r>
              <a:rPr lang="pt-BR" b="0" i="0" dirty="0">
                <a:effectLst/>
                <a:latin typeface="Google Sans Text"/>
              </a:rPr>
              <a:t> A falha do servidor interrompe o sistema inteiro.</a:t>
            </a:r>
          </a:p>
          <a:p>
            <a:pPr marL="742950" lvl="1" indent="-285750" algn="l">
              <a:buFont typeface="Arial" panose="020B0604020202020204" pitchFamily="34" charset="0"/>
              <a:buChar char="•"/>
            </a:pPr>
            <a:r>
              <a:rPr lang="pt-BR" b="1" i="0" dirty="0">
                <a:effectLst/>
                <a:latin typeface="Google Sans Text"/>
              </a:rPr>
              <a:t>Segurança:</a:t>
            </a:r>
            <a:r>
              <a:rPr lang="pt-BR" b="0" i="0" dirty="0">
                <a:effectLst/>
                <a:latin typeface="Google Sans Text"/>
              </a:rPr>
              <a:t> O servidor precisa ser protegido contra ataques.</a:t>
            </a:r>
          </a:p>
          <a:p>
            <a:pPr marL="742950" lvl="1" indent="-285750" algn="l">
              <a:buFont typeface="Arial" panose="020B0604020202020204" pitchFamily="34" charset="0"/>
              <a:buChar char="•"/>
            </a:pPr>
            <a:r>
              <a:rPr lang="pt-BR" b="1" i="0" dirty="0">
                <a:effectLst/>
                <a:latin typeface="Google Sans Text"/>
              </a:rPr>
              <a:t>Latência:</a:t>
            </a:r>
            <a:r>
              <a:rPr lang="pt-BR" b="0" i="0" dirty="0">
                <a:effectLst/>
                <a:latin typeface="Google Sans Text"/>
              </a:rPr>
              <a:t> A distância entre cliente e servidor pode afetar o desempenho.</a:t>
            </a:r>
          </a:p>
        </p:txBody>
      </p:sp>
    </p:spTree>
    <p:extLst>
      <p:ext uri="{BB962C8B-B14F-4D97-AF65-F5344CB8AC3E}">
        <p14:creationId xmlns:p14="http://schemas.microsoft.com/office/powerpoint/2010/main" val="28270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10973</TotalTime>
  <Words>1078</Words>
  <Application>Microsoft Office PowerPoint</Application>
  <PresentationFormat>Widescreen</PresentationFormat>
  <Paragraphs>148</Paragraphs>
  <Slides>24</Slides>
  <Notes>24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24</vt:i4>
      </vt:variant>
    </vt:vector>
  </HeadingPairs>
  <TitlesOfParts>
    <vt:vector size="32" baseType="lpstr">
      <vt:lpstr>-apple-system</vt:lpstr>
      <vt:lpstr>Arial</vt:lpstr>
      <vt:lpstr>Calibri</vt:lpstr>
      <vt:lpstr>Cavolini</vt:lpstr>
      <vt:lpstr>Google Sans Text</vt:lpstr>
      <vt:lpstr>Montserrat</vt:lpstr>
      <vt:lpstr>Montserrat Medium</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dc:creator>
  <cp:lastModifiedBy>andre felipe savedra cruz</cp:lastModifiedBy>
  <cp:revision>756</cp:revision>
  <dcterms:created xsi:type="dcterms:W3CDTF">2020-11-19T18:52:57Z</dcterms:created>
  <dcterms:modified xsi:type="dcterms:W3CDTF">2024-07-31T18:10:58Z</dcterms:modified>
</cp:coreProperties>
</file>